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1" d="100"/>
          <a:sy n="41" d="100"/>
        </p:scale>
        <p:origin x="60" y="8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2018/11/28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2018/11/28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2018/11/28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2018/11/28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851266"/>
          </a:xfrm>
        </p:spPr>
        <p:txBody>
          <a:bodyPr>
            <a:noAutofit/>
          </a:bodyPr>
          <a:lstStyle/>
          <a:p>
            <a:r>
              <a:rPr lang="ja-JP" altLang="en-US" sz="3000" dirty="0">
                <a:solidFill>
                  <a:schemeClr val="accent5">
                    <a:lumMod val="75000"/>
                  </a:schemeClr>
                </a:solidFill>
                <a:sym typeface="Wingdings" panose="05000000000000000000" pitchFamily="2" charset="2"/>
              </a:rPr>
              <a:t>米国で包装資材のラベル誤表示による塩化ナトリウム注射剤の自主回収</a:t>
            </a:r>
            <a:r>
              <a:rPr lang="ja-JP" altLang="en-US" sz="3000" dirty="0">
                <a:sym typeface="Wingdings" panose="05000000000000000000" pitchFamily="2" charset="2"/>
              </a:rPr>
              <a:t>　　　　　　　　　　　　　</a:t>
            </a:r>
            <a:br>
              <a:rPr lang="en-US" altLang="ja-JP" sz="3000" dirty="0">
                <a:sym typeface="Wingdings" panose="05000000000000000000" pitchFamily="2" charset="2"/>
              </a:rPr>
            </a:br>
            <a:r>
              <a:rPr lang="ja-JP" altLang="en-US" sz="3000" dirty="0">
                <a:sym typeface="Wingdings" panose="05000000000000000000" pitchFamily="2" charset="2"/>
              </a:rPr>
              <a:t>　　　　　　　　　　　　　　　　</a:t>
            </a:r>
            <a:r>
              <a:rPr lang="ja-JP" altLang="en-US" sz="3000" dirty="0">
                <a:solidFill>
                  <a:srgbClr val="C00000"/>
                </a:solidFill>
              </a:rPr>
              <a:t>製品回収　</a:t>
            </a:r>
            <a:r>
              <a:rPr lang="en-US" altLang="ja-JP" sz="3200" dirty="0"/>
              <a:t>https://ptj.jiho.jp/article/133047</a:t>
            </a:r>
            <a:endParaRPr kumimoji="1" lang="ja-JP" altLang="en-US" sz="3200" dirty="0"/>
          </a:p>
        </p:txBody>
      </p:sp>
      <p:sp>
        <p:nvSpPr>
          <p:cNvPr id="3" name="コンテンツ プレースホルダー 2"/>
          <p:cNvSpPr>
            <a:spLocks noGrp="1"/>
          </p:cNvSpPr>
          <p:nvPr>
            <p:ph idx="1"/>
          </p:nvPr>
        </p:nvSpPr>
        <p:spPr>
          <a:xfrm>
            <a:off x="0" y="976394"/>
            <a:ext cx="12191999" cy="5881606"/>
          </a:xfrm>
        </p:spPr>
        <p:txBody>
          <a:bodyPr>
            <a:noAutofit/>
          </a:bodyPr>
          <a:lstStyle/>
          <a:p>
            <a:pPr marL="0" indent="0">
              <a:buNone/>
            </a:pPr>
            <a:r>
              <a:rPr lang="en-US" altLang="ja-JP" dirty="0">
                <a:solidFill>
                  <a:schemeClr val="tx2">
                    <a:lumMod val="50000"/>
                  </a:schemeClr>
                </a:solidFill>
              </a:rPr>
              <a:t>11</a:t>
            </a:r>
            <a:r>
              <a:rPr lang="ja-JP" altLang="en-US" dirty="0">
                <a:solidFill>
                  <a:schemeClr val="tx2">
                    <a:lumMod val="50000"/>
                  </a:schemeClr>
                </a:solidFill>
              </a:rPr>
              <a:t>月</a:t>
            </a:r>
            <a:r>
              <a:rPr lang="en-US" altLang="ja-JP" dirty="0">
                <a:solidFill>
                  <a:schemeClr val="tx2">
                    <a:lumMod val="50000"/>
                  </a:schemeClr>
                </a:solidFill>
              </a:rPr>
              <a:t>23</a:t>
            </a:r>
            <a:r>
              <a:rPr lang="ja-JP" altLang="en-US" dirty="0">
                <a:solidFill>
                  <a:schemeClr val="tx2">
                    <a:lumMod val="50000"/>
                  </a:schemeClr>
                </a:solidFill>
              </a:rPr>
              <a:t>日付で米国</a:t>
            </a:r>
            <a:r>
              <a:rPr lang="en-US" altLang="ja-JP" dirty="0">
                <a:solidFill>
                  <a:schemeClr val="tx2">
                    <a:lumMod val="50000"/>
                  </a:schemeClr>
                </a:solidFill>
              </a:rPr>
              <a:t>FDA</a:t>
            </a:r>
            <a:r>
              <a:rPr lang="ja-JP" altLang="en-US" dirty="0">
                <a:solidFill>
                  <a:schemeClr val="tx2">
                    <a:lumMod val="50000"/>
                  </a:schemeClr>
                </a:solidFill>
              </a:rPr>
              <a:t>は、「</a:t>
            </a:r>
            <a:r>
              <a:rPr lang="en-US" altLang="ja-JP" dirty="0">
                <a:solidFill>
                  <a:schemeClr val="tx2">
                    <a:lumMod val="50000"/>
                  </a:schemeClr>
                </a:solidFill>
              </a:rPr>
              <a:t>Fresenius </a:t>
            </a:r>
            <a:r>
              <a:rPr lang="en-US" altLang="ja-JP" dirty="0" err="1">
                <a:solidFill>
                  <a:schemeClr val="tx2">
                    <a:lumMod val="50000"/>
                  </a:schemeClr>
                </a:solidFill>
              </a:rPr>
              <a:t>Kabi</a:t>
            </a:r>
            <a:r>
              <a:rPr lang="en-US" altLang="ja-JP" dirty="0">
                <a:solidFill>
                  <a:schemeClr val="tx2">
                    <a:lumMod val="50000"/>
                  </a:schemeClr>
                </a:solidFill>
              </a:rPr>
              <a:t> Issues Voluntary Nationwide Recall of Sodium Chloride Injection, USP, 0.9% Due to Product Labeling Incorrectly Stating Stoppers Do Not Contain Latex</a:t>
            </a:r>
            <a:r>
              <a:rPr lang="ja-JP" altLang="en-US" dirty="0">
                <a:solidFill>
                  <a:schemeClr val="tx2">
                    <a:lumMod val="50000"/>
                  </a:schemeClr>
                </a:solidFill>
              </a:rPr>
              <a:t>」として、</a:t>
            </a:r>
            <a:r>
              <a:rPr lang="en-US" altLang="ja-JP" dirty="0">
                <a:solidFill>
                  <a:schemeClr val="tx2">
                    <a:lumMod val="50000"/>
                  </a:schemeClr>
                </a:solidFill>
              </a:rPr>
              <a:t>Fresenius </a:t>
            </a:r>
            <a:r>
              <a:rPr lang="en-US" altLang="ja-JP" dirty="0" err="1">
                <a:solidFill>
                  <a:schemeClr val="tx2">
                    <a:lumMod val="50000"/>
                  </a:schemeClr>
                </a:solidFill>
              </a:rPr>
              <a:t>Kabi</a:t>
            </a:r>
            <a:r>
              <a:rPr lang="en-US" altLang="ja-JP" dirty="0">
                <a:solidFill>
                  <a:schemeClr val="tx2">
                    <a:lumMod val="50000"/>
                  </a:schemeClr>
                </a:solidFill>
              </a:rPr>
              <a:t> USA</a:t>
            </a:r>
            <a:r>
              <a:rPr lang="ja-JP" altLang="en-US" dirty="0">
                <a:solidFill>
                  <a:schemeClr val="tx2">
                    <a:lumMod val="50000"/>
                  </a:schemeClr>
                </a:solidFill>
              </a:rPr>
              <a:t>による、</a:t>
            </a:r>
            <a:r>
              <a:rPr lang="en-US" altLang="ja-JP" dirty="0">
                <a:solidFill>
                  <a:schemeClr val="tx2">
                    <a:lumMod val="50000"/>
                  </a:schemeClr>
                </a:solidFill>
              </a:rPr>
              <a:t>USP0.9%</a:t>
            </a:r>
            <a:r>
              <a:rPr lang="ja-JP" altLang="en-US" dirty="0">
                <a:solidFill>
                  <a:schemeClr val="tx2">
                    <a:lumMod val="50000"/>
                  </a:schemeClr>
                </a:solidFill>
              </a:rPr>
              <a:t>塩化ナトリウム注射液</a:t>
            </a:r>
            <a:r>
              <a:rPr lang="en-US" altLang="ja-JP" dirty="0">
                <a:solidFill>
                  <a:schemeClr val="tx2">
                    <a:lumMod val="50000"/>
                  </a:schemeClr>
                </a:solidFill>
              </a:rPr>
              <a:t>10mL</a:t>
            </a:r>
            <a:r>
              <a:rPr lang="ja-JP" altLang="en-US" dirty="0">
                <a:solidFill>
                  <a:schemeClr val="tx2">
                    <a:lumMod val="50000"/>
                  </a:schemeClr>
                </a:solidFill>
              </a:rPr>
              <a:t>バイアルおよび</a:t>
            </a:r>
            <a:r>
              <a:rPr lang="en-US" altLang="ja-JP" dirty="0">
                <a:solidFill>
                  <a:schemeClr val="tx2">
                    <a:lumMod val="50000"/>
                  </a:schemeClr>
                </a:solidFill>
              </a:rPr>
              <a:t>20mL</a:t>
            </a:r>
            <a:r>
              <a:rPr lang="ja-JP" altLang="en-US" dirty="0">
                <a:solidFill>
                  <a:schemeClr val="tx2">
                    <a:lumMod val="50000"/>
                  </a:schemeClr>
                </a:solidFill>
              </a:rPr>
              <a:t>バイアル</a:t>
            </a:r>
            <a:r>
              <a:rPr lang="en-US" altLang="ja-JP" dirty="0">
                <a:solidFill>
                  <a:schemeClr val="tx2">
                    <a:lumMod val="50000"/>
                  </a:schemeClr>
                </a:solidFill>
              </a:rPr>
              <a:t>163</a:t>
            </a:r>
            <a:r>
              <a:rPr lang="ja-JP" altLang="en-US" dirty="0">
                <a:solidFill>
                  <a:schemeClr val="tx2">
                    <a:lumMod val="50000"/>
                  </a:schemeClr>
                </a:solidFill>
              </a:rPr>
              <a:t>ロットのユーザーレベルでの自主回収について伝えている。</a:t>
            </a:r>
          </a:p>
          <a:p>
            <a:pPr marL="0" indent="0">
              <a:buNone/>
            </a:pPr>
            <a:r>
              <a:rPr lang="ja-JP" altLang="en-US" dirty="0">
                <a:solidFill>
                  <a:schemeClr val="tx2">
                    <a:lumMod val="50000"/>
                  </a:schemeClr>
                </a:solidFill>
              </a:rPr>
              <a:t>　</a:t>
            </a:r>
            <a:r>
              <a:rPr lang="en-US" altLang="ja-JP" dirty="0">
                <a:solidFill>
                  <a:schemeClr val="tx2">
                    <a:lumMod val="50000"/>
                  </a:schemeClr>
                </a:solidFill>
              </a:rPr>
              <a:t>product insert</a:t>
            </a:r>
            <a:r>
              <a:rPr lang="ja-JP" altLang="en-US" dirty="0">
                <a:solidFill>
                  <a:schemeClr val="tx2">
                    <a:lumMod val="50000"/>
                  </a:schemeClr>
                </a:solidFill>
              </a:rPr>
              <a:t>では、</a:t>
            </a:r>
            <a:r>
              <a:rPr lang="en-US" altLang="ja-JP" sz="3000" b="1" dirty="0">
                <a:solidFill>
                  <a:srgbClr val="C00000"/>
                </a:solidFill>
              </a:rPr>
              <a:t>10mL</a:t>
            </a:r>
            <a:r>
              <a:rPr lang="ja-JP" altLang="en-US" sz="3000" b="1" dirty="0">
                <a:solidFill>
                  <a:srgbClr val="C00000"/>
                </a:solidFill>
              </a:rPr>
              <a:t>バイアルと</a:t>
            </a:r>
            <a:r>
              <a:rPr lang="en-US" altLang="ja-JP" sz="3000" b="1" dirty="0">
                <a:solidFill>
                  <a:srgbClr val="C00000"/>
                </a:solidFill>
              </a:rPr>
              <a:t>20mL</a:t>
            </a:r>
            <a:r>
              <a:rPr lang="ja-JP" altLang="en-US" sz="3000" b="1" dirty="0">
                <a:solidFill>
                  <a:srgbClr val="C00000"/>
                </a:solidFill>
              </a:rPr>
              <a:t>バイアルの両方のストッパーには天然ゴムラテックスが含まれていない、</a:t>
            </a:r>
            <a:r>
              <a:rPr lang="en-US" altLang="ja-JP" sz="3000" b="1" dirty="0">
                <a:solidFill>
                  <a:srgbClr val="C00000"/>
                </a:solidFill>
              </a:rPr>
              <a:t>2</a:t>
            </a:r>
            <a:r>
              <a:rPr lang="ja-JP" altLang="en-US" sz="3000" b="1" dirty="0" err="1">
                <a:solidFill>
                  <a:srgbClr val="C00000"/>
                </a:solidFill>
              </a:rPr>
              <a:t>つの</a:t>
            </a:r>
            <a:r>
              <a:rPr lang="ja-JP" altLang="en-US" sz="3000" b="1" dirty="0">
                <a:solidFill>
                  <a:srgbClr val="C00000"/>
                </a:solidFill>
              </a:rPr>
              <a:t>バイアルサイズのトレイラベルと</a:t>
            </a:r>
            <a:r>
              <a:rPr lang="en-US" altLang="ja-JP" sz="3000" b="1" dirty="0">
                <a:solidFill>
                  <a:srgbClr val="C00000"/>
                </a:solidFill>
              </a:rPr>
              <a:t>20mL</a:t>
            </a:r>
            <a:r>
              <a:rPr lang="ja-JP" altLang="en-US" sz="3000" b="1" dirty="0">
                <a:solidFill>
                  <a:srgbClr val="C00000"/>
                </a:solidFill>
              </a:rPr>
              <a:t>バイアルのバイアルラベルにもラテックスが含まれていない、と記載されている。しかしストッパーには天然ゴムラテックスが含まれているため、回収が行われている。</a:t>
            </a:r>
          </a:p>
          <a:p>
            <a:pPr marL="0" indent="0">
              <a:buNone/>
            </a:pPr>
            <a:r>
              <a:rPr lang="ja-JP" altLang="en-US" dirty="0">
                <a:solidFill>
                  <a:schemeClr val="tx2">
                    <a:lumMod val="50000"/>
                  </a:schemeClr>
                </a:solidFill>
              </a:rPr>
              <a:t>　最もリスクの高い集団、すなわちラテックスに対する重度のアレルギー反応を有する集団では、アナフィラキシー反応の可能性があり、これが入院または死亡につながる可能性がある。現在までのところ、</a:t>
            </a:r>
            <a:r>
              <a:rPr lang="en-US" altLang="ja-JP" dirty="0">
                <a:solidFill>
                  <a:schemeClr val="tx2">
                    <a:lumMod val="50000"/>
                  </a:schemeClr>
                </a:solidFill>
              </a:rPr>
              <a:t>Fresenius </a:t>
            </a:r>
            <a:r>
              <a:rPr lang="en-US" altLang="ja-JP" dirty="0" err="1">
                <a:solidFill>
                  <a:schemeClr val="tx2">
                    <a:lumMod val="50000"/>
                  </a:schemeClr>
                </a:solidFill>
              </a:rPr>
              <a:t>Kabi</a:t>
            </a:r>
            <a:r>
              <a:rPr lang="en-US" altLang="ja-JP" dirty="0">
                <a:solidFill>
                  <a:schemeClr val="tx2">
                    <a:lumMod val="50000"/>
                  </a:schemeClr>
                </a:solidFill>
              </a:rPr>
              <a:t> USA</a:t>
            </a:r>
            <a:r>
              <a:rPr lang="ja-JP" altLang="en-US" dirty="0">
                <a:solidFill>
                  <a:schemeClr val="tx2">
                    <a:lumMod val="50000"/>
                  </a:schemeClr>
                </a:solidFill>
              </a:rPr>
              <a:t>はこの回収に関連した有害事象の報告を受けていない。</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2080</TotalTime>
  <Words>86</Words>
  <Application>Microsoft Office PowerPoint</Application>
  <PresentationFormat>ワイド画面</PresentationFormat>
  <Paragraphs>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米国で包装資材のラベル誤表示による塩化ナトリウム注射剤の自主回収　　　　　　　　　　　　　 　　　　　　　　　　　　　　　　製品回収　https://ptj.jiho.jp/article/133047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182</cp:revision>
  <dcterms:created xsi:type="dcterms:W3CDTF">2015-03-05T03:29:01Z</dcterms:created>
  <dcterms:modified xsi:type="dcterms:W3CDTF">2018-11-28T00:34:13Z</dcterms:modified>
</cp:coreProperties>
</file>