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42351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販売名１乾燥</a:t>
            </a:r>
            <a:r>
              <a:rPr lang="en-US" altLang="ja-JP" sz="3200" dirty="0">
                <a:sym typeface="Wingdings" panose="05000000000000000000" pitchFamily="2" charset="2"/>
              </a:rPr>
              <a:t>BCG</a:t>
            </a:r>
            <a:r>
              <a:rPr lang="ja-JP" altLang="en-US" sz="3200" dirty="0">
                <a:sym typeface="Wingdings" panose="05000000000000000000" pitchFamily="2" charset="2"/>
              </a:rPr>
              <a:t>ワクチン（経皮用・</a:t>
            </a:r>
            <a:r>
              <a:rPr lang="en-US" altLang="ja-JP" sz="3200" dirty="0">
                <a:sym typeface="Wingdings" panose="05000000000000000000" pitchFamily="2" charset="2"/>
              </a:rPr>
              <a:t>1</a:t>
            </a:r>
            <a:r>
              <a:rPr lang="ja-JP" altLang="en-US" sz="3200" dirty="0">
                <a:sym typeface="Wingdings" panose="05000000000000000000" pitchFamily="2" charset="2"/>
              </a:rPr>
              <a:t>人用）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02644"/>
            <a:ext cx="12191999" cy="6155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出荷時期</a:t>
            </a: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２８ロット　　　　　　約１７万　　　　　　　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2017/10/25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～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2018/10/25</a:t>
            </a:r>
            <a:endParaRPr lang="ja-JP" alt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21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　同日に情報提供開始</a:t>
            </a:r>
          </a:p>
          <a:p>
            <a:pPr marL="0" indent="0">
              <a:buNone/>
            </a:pPr>
            <a:r>
              <a:rPr lang="ja-JP" altLang="en-US" sz="2600" dirty="0"/>
              <a:t>乾燥</a:t>
            </a:r>
            <a:r>
              <a:rPr lang="en-US" altLang="ja-JP" sz="2600" dirty="0"/>
              <a:t>BCG</a:t>
            </a:r>
            <a:r>
              <a:rPr lang="ja-JP" altLang="en-US" sz="2600" dirty="0"/>
              <a:t>ワクチン（経皮用・</a:t>
            </a:r>
            <a:r>
              <a:rPr lang="en-US" altLang="ja-JP" sz="2600" dirty="0"/>
              <a:t>1</a:t>
            </a:r>
            <a:r>
              <a:rPr lang="ja-JP" altLang="en-US" sz="2600" dirty="0"/>
              <a:t>人用）に添付した生理食塩液において、承認書で規定されている日本薬局方　生理食塩液の規格値（</a:t>
            </a:r>
            <a:r>
              <a:rPr lang="en-US" altLang="ja-JP" sz="2600" dirty="0"/>
              <a:t>0.1ppm</a:t>
            </a:r>
            <a:r>
              <a:rPr lang="ja-JP" altLang="en-US" sz="2600" dirty="0"/>
              <a:t>）に対し、ヒ素の濃度が最大</a:t>
            </a:r>
            <a:r>
              <a:rPr lang="en-US" altLang="ja-JP" sz="2600" dirty="0"/>
              <a:t>0.26ppm</a:t>
            </a:r>
            <a:r>
              <a:rPr lang="ja-JP" altLang="en-US" sz="2600" dirty="0"/>
              <a:t>検出された製品が確認されました。</a:t>
            </a:r>
            <a:r>
              <a:rPr lang="en-US" altLang="ja-JP" sz="2600" dirty="0"/>
              <a:t>2018</a:t>
            </a:r>
            <a:r>
              <a:rPr lang="ja-JP" altLang="en-US" sz="2600" dirty="0"/>
              <a:t>年</a:t>
            </a:r>
            <a:r>
              <a:rPr lang="en-US" altLang="ja-JP" sz="2600" dirty="0"/>
              <a:t>11</a:t>
            </a:r>
            <a:r>
              <a:rPr lang="ja-JP" altLang="en-US" sz="2600" dirty="0"/>
              <a:t>月</a:t>
            </a:r>
            <a:r>
              <a:rPr lang="en-US" altLang="ja-JP" sz="2600" dirty="0"/>
              <a:t>5</a:t>
            </a:r>
            <a:r>
              <a:rPr lang="ja-JP" altLang="en-US" sz="2600" dirty="0"/>
              <a:t>日に開催された「医薬品安全対策部安全対策調査会」において最大</a:t>
            </a:r>
            <a:r>
              <a:rPr lang="en-US" altLang="ja-JP" sz="2600" dirty="0"/>
              <a:t>0.26ppm</a:t>
            </a:r>
            <a:r>
              <a:rPr lang="ja-JP" altLang="en-US" sz="2600" dirty="0"/>
              <a:t>のヒ素が含まれる</a:t>
            </a:r>
            <a:r>
              <a:rPr lang="en-US" altLang="ja-JP" sz="2600" dirty="0"/>
              <a:t>BCG</a:t>
            </a:r>
            <a:r>
              <a:rPr lang="ja-JP" altLang="en-US" sz="2600" dirty="0"/>
              <a:t>ワクチンを接種し、仮にヒ素が全量体内に入った場合でも、対象児の許容一日暴露量（</a:t>
            </a:r>
            <a:r>
              <a:rPr lang="en-US" altLang="ja-JP" sz="2600" dirty="0"/>
              <a:t>PDE</a:t>
            </a:r>
            <a:r>
              <a:rPr lang="ja-JP" altLang="en-US" sz="2600" dirty="0"/>
              <a:t>）に照らすと安全性に問題ないレベルとされております。しかし生理食塩液の規格値（</a:t>
            </a:r>
            <a:r>
              <a:rPr lang="en-US" altLang="ja-JP" sz="2600" dirty="0"/>
              <a:t>0.1ppm</a:t>
            </a:r>
            <a:r>
              <a:rPr lang="ja-JP" altLang="en-US" sz="2600" dirty="0"/>
              <a:t>）を超えていることから、使用期限内の全ての製品を自主回収することにいたしました。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dirty="0"/>
              <a:t>⇒</a:t>
            </a:r>
            <a:r>
              <a:rPr lang="ja-JP" altLang="en-US" dirty="0">
                <a:solidFill>
                  <a:srgbClr val="0070C0"/>
                </a:solidFill>
              </a:rPr>
              <a:t>承認書の規格では滅菌前の規定なので、承認書に違反しているのではない。しかし、日局生理食塩水のヒ素試験には適合していない。問題はなぜ滅菌前の試験だったかです。本来試験は最終製品で試験を</a:t>
            </a:r>
            <a:r>
              <a:rPr lang="ja-JP" altLang="en-US">
                <a:solidFill>
                  <a:srgbClr val="0070C0"/>
                </a:solidFill>
              </a:rPr>
              <a:t>行います。誰</a:t>
            </a:r>
            <a:r>
              <a:rPr lang="ja-JP" altLang="en-US" dirty="0">
                <a:solidFill>
                  <a:srgbClr val="0070C0"/>
                </a:solidFill>
              </a:rPr>
              <a:t>も滅菌後の試験にしなかったことです。ところで、生地管のガラス管からヒ素が出てくることは日本の生地管メーカーは否定しています。どこの国の生地管だったのでしょう？</a:t>
            </a: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9C723D-52CF-467A-99C3-E8687924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380"/>
            <a:ext cx="12192000" cy="625641"/>
          </a:xfrm>
        </p:spPr>
        <p:txBody>
          <a:bodyPr>
            <a:normAutofit fontScale="90000"/>
          </a:bodyPr>
          <a:lstStyle/>
          <a:p>
            <a:r>
              <a:rPr lang="ja-JP" altLang="en-US" sz="2800" dirty="0"/>
              <a:t>生理食塩液 </a:t>
            </a:r>
            <a:r>
              <a:rPr lang="en-US" altLang="ja-JP" sz="2800" dirty="0"/>
              <a:t>Isotonic Sodium Chloride Solution 0.9</a:t>
            </a:r>
            <a:r>
              <a:rPr lang="ja-JP" altLang="en-US" sz="2800" dirty="0"/>
              <a:t>％</a:t>
            </a:r>
            <a:br>
              <a:rPr lang="en-US" altLang="ja-JP" sz="2800" dirty="0"/>
            </a:br>
            <a:r>
              <a:rPr lang="ja-JP" altLang="en-US" sz="2400" dirty="0"/>
              <a:t>塩化ナトリウム注射液 等張塩化ナトリウム注射液 等張食塩液 </a:t>
            </a:r>
            <a:endParaRPr kumimoji="1" lang="ja-JP" altLang="en-US" sz="2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0FCAA1-5022-4805-9937-A8BA5B6A2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85524"/>
            <a:ext cx="12191999" cy="59002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dirty="0"/>
              <a:t>確認試験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本品はナトリウム塩及び塩化物の定性反応</a:t>
            </a:r>
            <a:r>
              <a:rPr lang="en-US" altLang="ja-JP" dirty="0"/>
              <a:t>〈1.09〉 </a:t>
            </a:r>
            <a:r>
              <a:rPr lang="ja-JP" altLang="en-US" dirty="0"/>
              <a:t>を呈する． ｐＨ</a:t>
            </a:r>
            <a:r>
              <a:rPr lang="en-US" altLang="ja-JP" dirty="0"/>
              <a:t>〈2.54〉 4.5 </a:t>
            </a:r>
            <a:r>
              <a:rPr lang="ja-JP" altLang="en-US" dirty="0"/>
              <a:t>～ </a:t>
            </a:r>
            <a:r>
              <a:rPr lang="en-US" altLang="ja-JP" dirty="0"/>
              <a:t>8.0 </a:t>
            </a:r>
          </a:p>
          <a:p>
            <a:pPr marL="0" indent="0">
              <a:buNone/>
            </a:pPr>
            <a:r>
              <a:rPr lang="ja-JP" altLang="en-US" dirty="0"/>
              <a:t>純度試験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１</a:t>
            </a:r>
            <a:r>
              <a:rPr lang="en-US" altLang="ja-JP" dirty="0"/>
              <a:t>) </a:t>
            </a:r>
            <a:r>
              <a:rPr lang="ja-JP" altLang="en-US" dirty="0"/>
              <a:t>重金属 </a:t>
            </a:r>
            <a:r>
              <a:rPr lang="en-US" altLang="ja-JP" dirty="0"/>
              <a:t>〈1.07〉 </a:t>
            </a:r>
            <a:r>
              <a:rPr lang="ja-JP" altLang="en-US" dirty="0"/>
              <a:t>本品</a:t>
            </a:r>
            <a:r>
              <a:rPr lang="en-US" altLang="ja-JP" dirty="0"/>
              <a:t>100 mL</a:t>
            </a:r>
            <a:r>
              <a:rPr lang="ja-JP" altLang="en-US" dirty="0"/>
              <a:t>を水浴上で濃縮して約</a:t>
            </a:r>
            <a:r>
              <a:rPr lang="en-US" altLang="ja-JP" dirty="0"/>
              <a:t>40 mL</a:t>
            </a:r>
            <a:r>
              <a:rPr lang="ja-JP" altLang="en-US" dirty="0"/>
              <a:t>とし，希酢酸</a:t>
            </a:r>
            <a:r>
              <a:rPr lang="en-US" altLang="ja-JP" dirty="0"/>
              <a:t>2 mL</a:t>
            </a:r>
            <a:r>
              <a:rPr lang="ja-JP" altLang="en-US" dirty="0"/>
              <a:t>及び水を加えて</a:t>
            </a:r>
            <a:r>
              <a:rPr lang="en-US" altLang="ja-JP" dirty="0"/>
              <a:t>50 mL</a:t>
            </a:r>
            <a:r>
              <a:rPr lang="ja-JP" altLang="en-US" dirty="0"/>
              <a:t>とする．これを 検液とし，試験を行う．比較液は鉛標準液</a:t>
            </a:r>
            <a:r>
              <a:rPr lang="en-US" altLang="ja-JP" dirty="0"/>
              <a:t>3.0 mL</a:t>
            </a:r>
            <a:r>
              <a:rPr lang="ja-JP" altLang="en-US" dirty="0"/>
              <a:t>に希酢酸</a:t>
            </a:r>
            <a:r>
              <a:rPr lang="en-US" altLang="ja-JP" dirty="0"/>
              <a:t>2 mL</a:t>
            </a:r>
            <a:r>
              <a:rPr lang="ja-JP" altLang="en-US" dirty="0"/>
              <a:t>及び水を加えて</a:t>
            </a:r>
            <a:r>
              <a:rPr lang="en-US" altLang="ja-JP" dirty="0"/>
              <a:t>50 mL</a:t>
            </a:r>
            <a:r>
              <a:rPr lang="ja-JP" altLang="en-US" dirty="0"/>
              <a:t>とする</a:t>
            </a:r>
            <a:r>
              <a:rPr lang="en-US" altLang="ja-JP" dirty="0"/>
              <a:t>(0.3 ppm</a:t>
            </a:r>
            <a:r>
              <a:rPr lang="ja-JP" altLang="en-US" dirty="0"/>
              <a:t>以下</a:t>
            </a:r>
            <a:r>
              <a:rPr lang="en-US" altLang="ja-JP" dirty="0"/>
              <a:t>)</a:t>
            </a:r>
            <a:r>
              <a:rPr lang="ja-JP" altLang="en-US" dirty="0" err="1"/>
              <a:t>．</a:t>
            </a:r>
            <a:r>
              <a:rPr lang="ja-JP" altLang="en-US" dirty="0"/>
              <a:t>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(</a:t>
            </a:r>
            <a:r>
              <a:rPr lang="ja-JP" altLang="en-US" b="1" dirty="0">
                <a:solidFill>
                  <a:srgbClr val="0070C0"/>
                </a:solidFill>
              </a:rPr>
              <a:t>２</a:t>
            </a:r>
            <a:r>
              <a:rPr lang="en-US" altLang="ja-JP" b="1" dirty="0">
                <a:solidFill>
                  <a:srgbClr val="0070C0"/>
                </a:solidFill>
              </a:rPr>
              <a:t>) </a:t>
            </a:r>
            <a:r>
              <a:rPr lang="ja-JP" altLang="en-US" b="1" dirty="0">
                <a:solidFill>
                  <a:srgbClr val="0070C0"/>
                </a:solidFill>
              </a:rPr>
              <a:t>ヒ素 </a:t>
            </a:r>
            <a:r>
              <a:rPr lang="en-US" altLang="ja-JP" b="1" dirty="0">
                <a:solidFill>
                  <a:srgbClr val="0070C0"/>
                </a:solidFill>
              </a:rPr>
              <a:t>〈1.11〉 </a:t>
            </a:r>
            <a:r>
              <a:rPr lang="ja-JP" altLang="en-US" b="1" dirty="0">
                <a:solidFill>
                  <a:srgbClr val="0070C0"/>
                </a:solidFill>
              </a:rPr>
              <a:t>本品</a:t>
            </a:r>
            <a:r>
              <a:rPr lang="en-US" altLang="ja-JP" b="1" dirty="0">
                <a:solidFill>
                  <a:srgbClr val="0070C0"/>
                </a:solidFill>
              </a:rPr>
              <a:t>20 mL</a:t>
            </a:r>
            <a:r>
              <a:rPr lang="ja-JP" altLang="en-US" b="1" dirty="0">
                <a:solidFill>
                  <a:srgbClr val="0070C0"/>
                </a:solidFill>
              </a:rPr>
              <a:t>をとり，これを検液とし， 試験を行う</a:t>
            </a:r>
            <a:r>
              <a:rPr lang="en-US" altLang="ja-JP" b="1" dirty="0">
                <a:solidFill>
                  <a:srgbClr val="0070C0"/>
                </a:solidFill>
              </a:rPr>
              <a:t>(0.1 ppm</a:t>
            </a:r>
            <a:r>
              <a:rPr lang="ja-JP" altLang="en-US" b="1" dirty="0">
                <a:solidFill>
                  <a:srgbClr val="0070C0"/>
                </a:solidFill>
              </a:rPr>
              <a:t>以下</a:t>
            </a:r>
            <a:r>
              <a:rPr lang="en-US" altLang="ja-JP" b="1" dirty="0">
                <a:solidFill>
                  <a:srgbClr val="0070C0"/>
                </a:solidFill>
              </a:rPr>
              <a:t>)</a:t>
            </a:r>
            <a:r>
              <a:rPr lang="ja-JP" altLang="en-US" b="1" dirty="0" err="1">
                <a:solidFill>
                  <a:srgbClr val="0070C0"/>
                </a:solidFill>
              </a:rPr>
              <a:t>．</a:t>
            </a:r>
            <a:r>
              <a:rPr lang="ja-JP" altLang="en-US" b="1" dirty="0">
                <a:solidFill>
                  <a:srgbClr val="0070C0"/>
                </a:solidFill>
              </a:rPr>
              <a:t> </a:t>
            </a:r>
            <a:endParaRPr lang="en-US" altLang="ja-JP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エンドトキシン</a:t>
            </a:r>
            <a:r>
              <a:rPr lang="en-US" altLang="ja-JP" dirty="0"/>
              <a:t>〈4.01〉 0.50 EU/mL</a:t>
            </a:r>
            <a:r>
              <a:rPr lang="ja-JP" altLang="en-US" dirty="0"/>
              <a:t>未満．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採取容量</a:t>
            </a:r>
            <a:r>
              <a:rPr lang="en-US" altLang="ja-JP" dirty="0"/>
              <a:t>〈6.05〉 </a:t>
            </a:r>
            <a:r>
              <a:rPr lang="ja-JP" altLang="en-US" dirty="0"/>
              <a:t>試験を行うとき，適合する．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不溶性異物</a:t>
            </a:r>
            <a:r>
              <a:rPr lang="en-US" altLang="ja-JP" dirty="0"/>
              <a:t>〈6.06〉 </a:t>
            </a:r>
            <a:r>
              <a:rPr lang="ja-JP" altLang="en-US" dirty="0"/>
              <a:t>第 </a:t>
            </a:r>
            <a:r>
              <a:rPr lang="en-US" altLang="ja-JP" dirty="0"/>
              <a:t>1</a:t>
            </a:r>
            <a:r>
              <a:rPr lang="ja-JP" altLang="en-US" dirty="0"/>
              <a:t>法により試験を行うとき，適合する．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不溶性微粒子</a:t>
            </a:r>
            <a:r>
              <a:rPr lang="en-US" altLang="ja-JP" dirty="0"/>
              <a:t>〈6.07〉 </a:t>
            </a:r>
            <a:r>
              <a:rPr lang="ja-JP" altLang="en-US" dirty="0"/>
              <a:t>試験を行うとき，適合する．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無菌</a:t>
            </a:r>
            <a:r>
              <a:rPr lang="en-US" altLang="ja-JP" dirty="0"/>
              <a:t>〈4.06〉 </a:t>
            </a:r>
            <a:r>
              <a:rPr lang="ja-JP" altLang="en-US" dirty="0"/>
              <a:t>メンブランフィルター法により試験を行うとき， 適合する．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定量法 本品</a:t>
            </a:r>
            <a:r>
              <a:rPr lang="en-US" altLang="ja-JP" dirty="0"/>
              <a:t>20 mL</a:t>
            </a:r>
            <a:r>
              <a:rPr lang="ja-JP" altLang="en-US" dirty="0"/>
              <a:t>を正確に量り，水</a:t>
            </a:r>
            <a:r>
              <a:rPr lang="en-US" altLang="ja-JP" dirty="0"/>
              <a:t>30 mL</a:t>
            </a:r>
            <a:r>
              <a:rPr lang="ja-JP" altLang="en-US" dirty="0"/>
              <a:t>を加え，強く振り 混ぜながら</a:t>
            </a:r>
            <a:r>
              <a:rPr lang="en-US" altLang="ja-JP" dirty="0"/>
              <a:t>0.1 mol/L</a:t>
            </a:r>
            <a:r>
              <a:rPr lang="ja-JP" altLang="en-US" dirty="0"/>
              <a:t>硝酸銀液で滴定</a:t>
            </a:r>
            <a:r>
              <a:rPr lang="en-US" altLang="ja-JP" dirty="0"/>
              <a:t>〈2.50〉</a:t>
            </a:r>
            <a:r>
              <a:rPr lang="ja-JP" altLang="en-US" dirty="0"/>
              <a:t>する</a:t>
            </a:r>
            <a:r>
              <a:rPr lang="en-US" altLang="ja-JP" dirty="0"/>
              <a:t>(</a:t>
            </a:r>
            <a:r>
              <a:rPr lang="ja-JP" altLang="en-US" dirty="0"/>
              <a:t>指示薬：フ ルオレセインナトリウム試液</a:t>
            </a:r>
            <a:r>
              <a:rPr lang="en-US" altLang="ja-JP" dirty="0"/>
              <a:t>3</a:t>
            </a:r>
            <a:r>
              <a:rPr lang="ja-JP" altLang="en-US" dirty="0"/>
              <a:t>滴</a:t>
            </a:r>
            <a:r>
              <a:rPr lang="en-US" altLang="ja-JP" dirty="0"/>
              <a:t>)</a:t>
            </a:r>
            <a:r>
              <a:rPr lang="ja-JP" altLang="en-US" dirty="0" err="1"/>
              <a:t>．</a:t>
            </a:r>
            <a:r>
              <a:rPr lang="ja-JP" altLang="en-US" dirty="0"/>
              <a:t> </a:t>
            </a:r>
          </a:p>
          <a:p>
            <a:pPr marL="0" indent="0">
              <a:buNone/>
            </a:pPr>
            <a:r>
              <a:rPr lang="en-US" altLang="ja-JP" dirty="0"/>
              <a:t>0.1 mol/L</a:t>
            </a:r>
            <a:r>
              <a:rPr lang="ja-JP" altLang="en-US" dirty="0"/>
              <a:t>硝酸銀液</a:t>
            </a:r>
            <a:r>
              <a:rPr lang="en-US" altLang="ja-JP" dirty="0"/>
              <a:t>1 mL</a:t>
            </a:r>
            <a:r>
              <a:rPr lang="ja-JP" altLang="en-US" dirty="0"/>
              <a:t>＝</a:t>
            </a:r>
            <a:r>
              <a:rPr lang="en-US" altLang="ja-JP" dirty="0"/>
              <a:t>5.844 mg NaCl </a:t>
            </a:r>
          </a:p>
          <a:p>
            <a:pPr marL="0" indent="0">
              <a:buNone/>
            </a:pPr>
            <a:r>
              <a:rPr lang="ja-JP" altLang="en-US" dirty="0"/>
              <a:t>貯法 容器 密 封容器．本品は，プラスチック製水性注射剤容 器を使用することができる．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1657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293</Words>
  <Application>Microsoft Office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販売名１乾燥BCGワクチン（経皮用・1人用）　　　製品回収</vt:lpstr>
      <vt:lpstr>生理食塩液 Isotonic Sodium Chloride Solution 0.9％ 塩化ナトリウム注射液 等張塩化ナトリウム注射液 等張食塩液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179</cp:revision>
  <dcterms:created xsi:type="dcterms:W3CDTF">2015-03-05T03:29:01Z</dcterms:created>
  <dcterms:modified xsi:type="dcterms:W3CDTF">2018-11-22T00:28:43Z</dcterms:modified>
</cp:coreProperties>
</file>