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95" autoAdjust="0"/>
    <p:restoredTop sz="94660"/>
  </p:normalViewPr>
  <p:slideViewPr>
    <p:cSldViewPr snapToGrid="0">
      <p:cViewPr varScale="1">
        <p:scale>
          <a:sx n="66" d="100"/>
          <a:sy n="66" d="100"/>
        </p:scale>
        <p:origin x="84" y="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199"/>
            <a:ext cx="12192000" cy="4476549"/>
          </a:xfrm>
        </p:spPr>
        <p:txBody>
          <a:bodyPr>
            <a:noAutofit/>
          </a:bodyPr>
          <a:lstStyle/>
          <a:p>
            <a:r>
              <a:rPr lang="ja-JP" altLang="en-US" sz="3200" dirty="0">
                <a:sym typeface="Wingdings" panose="05000000000000000000" pitchFamily="2" charset="2"/>
              </a:rPr>
              <a:t>販売名</a:t>
            </a:r>
            <a:br>
              <a:rPr lang="en-US" altLang="ja-JP" sz="3200" dirty="0">
                <a:sym typeface="Wingdings" panose="05000000000000000000" pitchFamily="2" charset="2"/>
              </a:rPr>
            </a:br>
            <a:r>
              <a:rPr lang="ja-JP" altLang="en-US" sz="3200" dirty="0">
                <a:sym typeface="Wingdings" panose="05000000000000000000" pitchFamily="2" charset="2"/>
              </a:rPr>
              <a:t>（１）ペチロルファン注射液（１０本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（２）弱ペチロルファン注射液（１０本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（３）ペチジン塩酸塩注射液３５ｍｇ「タケダ」（１０本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　　ペチジン塩酸塩注射液５０ｍｇ「タケダ」（１０本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（４）モルヒネ塩酸塩注射液１０ｍｇ「タケダ」（１０本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　　モルヒネ塩酸塩注射液５０ｍｇ「タケダ」（１０本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　　モルヒネ塩酸塩注射液５０ｍｇ「タケダ」（５本</a:t>
            </a:r>
            <a:r>
              <a:rPr lang="en-US" altLang="ja-JP" sz="3200" dirty="0">
                <a:sym typeface="Wingdings" panose="05000000000000000000" pitchFamily="2" charset="2"/>
              </a:rPr>
              <a:t>/</a:t>
            </a:r>
            <a:r>
              <a:rPr lang="ja-JP" altLang="en-US" sz="3200" dirty="0">
                <a:sym typeface="Wingdings" panose="05000000000000000000" pitchFamily="2" charset="2"/>
              </a:rPr>
              <a:t>箱）</a:t>
            </a:r>
            <a:br>
              <a:rPr lang="ja-JP" altLang="en-US" sz="3200" dirty="0">
                <a:sym typeface="Wingdings" panose="05000000000000000000" pitchFamily="2" charset="2"/>
              </a:rPr>
            </a:br>
            <a:r>
              <a:rPr lang="ja-JP" altLang="en-US" sz="3200" dirty="0">
                <a:sym typeface="Wingdings" panose="05000000000000000000" pitchFamily="2" charset="2"/>
              </a:rPr>
              <a:t>　　モルヒネ塩酸塩注射液２００ｍｇ「タケダ」（５本</a:t>
            </a:r>
            <a:r>
              <a:rPr lang="en-US" altLang="ja-JP" sz="3200" dirty="0">
                <a:sym typeface="Wingdings" panose="05000000000000000000" pitchFamily="2" charset="2"/>
              </a:rPr>
              <a:t>/</a:t>
            </a:r>
            <a:r>
              <a:rPr lang="ja-JP" altLang="en-US" sz="3200" dirty="0">
                <a:sym typeface="Wingdings" panose="05000000000000000000" pitchFamily="2" charset="2"/>
              </a:rPr>
              <a:t>箱）</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303520"/>
            <a:ext cx="12191999" cy="1554480"/>
          </a:xfrm>
        </p:spPr>
        <p:txBody>
          <a:bodyPr>
            <a:noAutofit/>
          </a:bodyPr>
          <a:lstStyle/>
          <a:p>
            <a:pPr marL="0" indent="0">
              <a:buNone/>
            </a:pPr>
            <a:endParaRPr lang="en-US" altLang="ja-JP" b="1"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3629"/>
            <a:ext cx="12192000" cy="221382"/>
          </a:xfrm>
        </p:spPr>
        <p:txBody>
          <a:bodyPr>
            <a:noAutofit/>
          </a:bodyPr>
          <a:lstStyle/>
          <a:p>
            <a:r>
              <a:rPr lang="ja-JP" altLang="en-US" sz="2400" dirty="0"/>
              <a:t>対象ロット、数量及び出荷時期</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462013"/>
            <a:ext cx="12191999" cy="6395988"/>
          </a:xfrm>
        </p:spPr>
        <p:txBody>
          <a:bodyPr>
            <a:noAutofit/>
          </a:bodyPr>
          <a:lstStyle/>
          <a:p>
            <a:pPr marL="0" indent="0">
              <a:buNone/>
            </a:pPr>
            <a:r>
              <a:rPr lang="ja-JP" altLang="en-US" sz="2000" b="1" dirty="0">
                <a:solidFill>
                  <a:schemeClr val="accent5">
                    <a:lumMod val="75000"/>
                  </a:schemeClr>
                </a:solidFill>
              </a:rPr>
              <a:t>（１</a:t>
            </a:r>
            <a:r>
              <a:rPr lang="en-US" altLang="ja-JP" sz="2000" b="1" dirty="0">
                <a:solidFill>
                  <a:schemeClr val="accent5">
                    <a:lumMod val="75000"/>
                  </a:schemeClr>
                </a:solidFill>
              </a:rPr>
              <a:t>‐</a:t>
            </a:r>
            <a:r>
              <a:rPr lang="ja-JP" altLang="en-US" sz="2000" b="1" dirty="0">
                <a:solidFill>
                  <a:schemeClr val="accent5">
                    <a:lumMod val="75000"/>
                  </a:schemeClr>
                </a:solidFill>
              </a:rPr>
              <a:t>１）ペチロルファン注射液（１０本</a:t>
            </a:r>
            <a:r>
              <a:rPr lang="en-US" altLang="ja-JP" sz="2000" b="1" dirty="0">
                <a:solidFill>
                  <a:schemeClr val="accent5">
                    <a:lumMod val="75000"/>
                  </a:schemeClr>
                </a:solidFill>
              </a:rPr>
              <a:t>/</a:t>
            </a:r>
            <a:r>
              <a:rPr lang="ja-JP" altLang="en-US" sz="2000" b="1" dirty="0">
                <a:solidFill>
                  <a:schemeClr val="accent5">
                    <a:lumMod val="75000"/>
                  </a:schemeClr>
                </a:solidFill>
              </a:rPr>
              <a:t>箱）</a:t>
            </a:r>
            <a:endParaRPr lang="en-US" altLang="ja-JP" sz="2000" b="1" dirty="0">
              <a:solidFill>
                <a:schemeClr val="accent5">
                  <a:lumMod val="75000"/>
                </a:schemeClr>
              </a:solidFill>
            </a:endParaRPr>
          </a:p>
          <a:p>
            <a:pPr marL="0" indent="0">
              <a:buNone/>
            </a:pPr>
            <a:r>
              <a:rPr lang="ja-JP" altLang="en-US" sz="2000" b="1" dirty="0">
                <a:solidFill>
                  <a:schemeClr val="accent5">
                    <a:lumMod val="75000"/>
                  </a:schemeClr>
                </a:solidFill>
              </a:rPr>
              <a:t>　　　ＨＨ１０１１　　　　　　３７９９　　　　　　　平成３０年１０月１０日～平成３０年１１月１５日</a:t>
            </a:r>
          </a:p>
          <a:p>
            <a:pPr marL="0" indent="0">
              <a:buNone/>
            </a:pPr>
            <a:r>
              <a:rPr lang="ja-JP" altLang="en-US" sz="2000" b="1" dirty="0">
                <a:solidFill>
                  <a:schemeClr val="accent5">
                    <a:lumMod val="75000"/>
                  </a:schemeClr>
                </a:solidFill>
              </a:rPr>
              <a:t>（２</a:t>
            </a:r>
            <a:r>
              <a:rPr lang="en-US" altLang="ja-JP" sz="2000" b="1" dirty="0">
                <a:solidFill>
                  <a:schemeClr val="accent5">
                    <a:lumMod val="75000"/>
                  </a:schemeClr>
                </a:solidFill>
              </a:rPr>
              <a:t>‐</a:t>
            </a:r>
            <a:r>
              <a:rPr lang="ja-JP" altLang="en-US" sz="2000" b="1" dirty="0">
                <a:solidFill>
                  <a:schemeClr val="accent5">
                    <a:lumMod val="75000"/>
                  </a:schemeClr>
                </a:solidFill>
              </a:rPr>
              <a:t>１）弱ペチロルファン注射液（１０本</a:t>
            </a:r>
            <a:r>
              <a:rPr lang="en-US" altLang="ja-JP" sz="2000" b="1" dirty="0">
                <a:solidFill>
                  <a:schemeClr val="accent5">
                    <a:lumMod val="75000"/>
                  </a:schemeClr>
                </a:solidFill>
              </a:rPr>
              <a:t>/</a:t>
            </a:r>
            <a:r>
              <a:rPr lang="ja-JP" altLang="en-US" sz="2000" b="1" dirty="0">
                <a:solidFill>
                  <a:schemeClr val="accent5">
                    <a:lumMod val="75000"/>
                  </a:schemeClr>
                </a:solidFill>
              </a:rPr>
              <a:t>箱）</a:t>
            </a:r>
          </a:p>
          <a:p>
            <a:pPr marL="0" indent="0">
              <a:buNone/>
            </a:pPr>
            <a:r>
              <a:rPr lang="ja-JP" altLang="en-US" sz="2000" b="1" dirty="0">
                <a:solidFill>
                  <a:schemeClr val="accent5">
                    <a:lumMod val="75000"/>
                  </a:schemeClr>
                </a:solidFill>
              </a:rPr>
              <a:t>　　　ＨＨ１０１４　　　　　　１９０２　　　　　　　平成３０年６月１８日～平成３０年１１月１５日</a:t>
            </a:r>
          </a:p>
          <a:p>
            <a:pPr marL="0" indent="0">
              <a:buNone/>
            </a:pPr>
            <a:r>
              <a:rPr lang="ja-JP" altLang="en-US" sz="2000" b="1" dirty="0">
                <a:solidFill>
                  <a:schemeClr val="accent5">
                    <a:lumMod val="75000"/>
                  </a:schemeClr>
                </a:solidFill>
              </a:rPr>
              <a:t>（３</a:t>
            </a:r>
            <a:r>
              <a:rPr lang="en-US" altLang="ja-JP" sz="2000" b="1" dirty="0">
                <a:solidFill>
                  <a:schemeClr val="accent5">
                    <a:lumMod val="75000"/>
                  </a:schemeClr>
                </a:solidFill>
              </a:rPr>
              <a:t>‐</a:t>
            </a:r>
            <a:r>
              <a:rPr lang="ja-JP" altLang="en-US" sz="2000" b="1" dirty="0">
                <a:solidFill>
                  <a:schemeClr val="accent5">
                    <a:lumMod val="75000"/>
                  </a:schemeClr>
                </a:solidFill>
              </a:rPr>
              <a:t>１）ペチジン塩酸塩注射液３５ｍｇ「タケダ」（１０本</a:t>
            </a:r>
            <a:r>
              <a:rPr lang="en-US" altLang="ja-JP" sz="2000" b="1" dirty="0">
                <a:solidFill>
                  <a:schemeClr val="accent5">
                    <a:lumMod val="75000"/>
                  </a:schemeClr>
                </a:solidFill>
              </a:rPr>
              <a:t>/</a:t>
            </a:r>
            <a:r>
              <a:rPr lang="ja-JP" altLang="en-US" sz="2000" b="1" dirty="0">
                <a:solidFill>
                  <a:schemeClr val="accent5">
                    <a:lumMod val="75000"/>
                  </a:schemeClr>
                </a:solidFill>
              </a:rPr>
              <a:t>箱）</a:t>
            </a:r>
            <a:endParaRPr lang="en-US" altLang="ja-JP" sz="2000" b="1" dirty="0">
              <a:solidFill>
                <a:schemeClr val="accent5">
                  <a:lumMod val="75000"/>
                </a:schemeClr>
              </a:solidFill>
            </a:endParaRPr>
          </a:p>
          <a:p>
            <a:pPr marL="0" indent="0">
              <a:buNone/>
            </a:pPr>
            <a:r>
              <a:rPr lang="ja-JP" altLang="en-US" sz="2000" b="1" dirty="0">
                <a:solidFill>
                  <a:schemeClr val="accent5">
                    <a:lumMod val="75000"/>
                  </a:schemeClr>
                </a:solidFill>
              </a:rPr>
              <a:t>　　　３５ロット　　　　　約２０万箱　　　　　　　平成２９年１２月７日～平成３０年１１月１９日</a:t>
            </a:r>
          </a:p>
          <a:p>
            <a:pPr marL="0" indent="0">
              <a:buNone/>
            </a:pPr>
            <a:r>
              <a:rPr lang="ja-JP" altLang="en-US" sz="2000" b="1" dirty="0">
                <a:solidFill>
                  <a:schemeClr val="accent5">
                    <a:lumMod val="75000"/>
                  </a:schemeClr>
                </a:solidFill>
              </a:rPr>
              <a:t>（３</a:t>
            </a:r>
            <a:r>
              <a:rPr lang="en-US" altLang="ja-JP" sz="2000" b="1" dirty="0">
                <a:solidFill>
                  <a:schemeClr val="accent5">
                    <a:lumMod val="75000"/>
                  </a:schemeClr>
                </a:solidFill>
              </a:rPr>
              <a:t>‐</a:t>
            </a:r>
            <a:r>
              <a:rPr lang="ja-JP" altLang="en-US" sz="2000" b="1" dirty="0">
                <a:solidFill>
                  <a:schemeClr val="accent5">
                    <a:lumMod val="75000"/>
                  </a:schemeClr>
                </a:solidFill>
              </a:rPr>
              <a:t>２）ペチジン塩酸塩注射液５０ｍｇ「タケダ」（１０本</a:t>
            </a:r>
            <a:r>
              <a:rPr lang="en-US" altLang="ja-JP" sz="2000" b="1" dirty="0">
                <a:solidFill>
                  <a:schemeClr val="accent5">
                    <a:lumMod val="75000"/>
                  </a:schemeClr>
                </a:solidFill>
              </a:rPr>
              <a:t>/</a:t>
            </a:r>
            <a:r>
              <a:rPr lang="ja-JP" altLang="en-US" sz="2000" b="1" dirty="0">
                <a:solidFill>
                  <a:schemeClr val="accent5">
                    <a:lumMod val="75000"/>
                  </a:schemeClr>
                </a:solidFill>
              </a:rPr>
              <a:t>箱）</a:t>
            </a:r>
          </a:p>
          <a:p>
            <a:pPr marL="0" indent="0">
              <a:buNone/>
            </a:pPr>
            <a:r>
              <a:rPr lang="ja-JP" altLang="en-US" sz="2000" b="1" dirty="0">
                <a:solidFill>
                  <a:schemeClr val="accent5">
                    <a:lumMod val="75000"/>
                  </a:schemeClr>
                </a:solidFill>
              </a:rPr>
              <a:t>　　　　７ロット　　　　　約１．４万箱　　　　　　</a:t>
            </a:r>
            <a:r>
              <a:rPr lang="ja-JP" altLang="en-US" sz="2000" b="1" dirty="0">
                <a:solidFill>
                  <a:srgbClr val="8F3785"/>
                </a:solidFill>
              </a:rPr>
              <a:t>平成２９年１０月２３日</a:t>
            </a:r>
            <a:r>
              <a:rPr lang="ja-JP" altLang="en-US" sz="2000" b="1" dirty="0">
                <a:solidFill>
                  <a:schemeClr val="accent5">
                    <a:lumMod val="75000"/>
                  </a:schemeClr>
                </a:solidFill>
              </a:rPr>
              <a:t>～平成３０年１１月１９日</a:t>
            </a:r>
          </a:p>
          <a:p>
            <a:pPr marL="0" indent="0">
              <a:buNone/>
            </a:pPr>
            <a:r>
              <a:rPr lang="ja-JP" altLang="en-US" sz="2000" b="1" dirty="0">
                <a:solidFill>
                  <a:schemeClr val="accent5">
                    <a:lumMod val="75000"/>
                  </a:schemeClr>
                </a:solidFill>
              </a:rPr>
              <a:t>（４</a:t>
            </a:r>
            <a:r>
              <a:rPr lang="en-US" altLang="ja-JP" sz="2000" b="1" dirty="0">
                <a:solidFill>
                  <a:schemeClr val="accent5">
                    <a:lumMod val="75000"/>
                  </a:schemeClr>
                </a:solidFill>
              </a:rPr>
              <a:t>‐</a:t>
            </a:r>
            <a:r>
              <a:rPr lang="ja-JP" altLang="en-US" sz="2000" b="1" dirty="0">
                <a:solidFill>
                  <a:schemeClr val="accent5">
                    <a:lumMod val="75000"/>
                  </a:schemeClr>
                </a:solidFill>
              </a:rPr>
              <a:t>１）モルヒネ塩酸塩注射液１０ｍｇ「タケダ」（１０本</a:t>
            </a:r>
            <a:r>
              <a:rPr lang="en-US" altLang="ja-JP" sz="2000" b="1" dirty="0">
                <a:solidFill>
                  <a:schemeClr val="accent5">
                    <a:lumMod val="75000"/>
                  </a:schemeClr>
                </a:solidFill>
              </a:rPr>
              <a:t>/</a:t>
            </a:r>
            <a:r>
              <a:rPr lang="ja-JP" altLang="en-US" sz="2000" b="1" dirty="0">
                <a:solidFill>
                  <a:schemeClr val="accent5">
                    <a:lumMod val="75000"/>
                  </a:schemeClr>
                </a:solidFill>
              </a:rPr>
              <a:t>箱）</a:t>
            </a:r>
            <a:endParaRPr lang="en-US" altLang="ja-JP" sz="2000" b="1" dirty="0">
              <a:solidFill>
                <a:schemeClr val="accent5">
                  <a:lumMod val="75000"/>
                </a:schemeClr>
              </a:solidFill>
            </a:endParaRPr>
          </a:p>
          <a:p>
            <a:pPr marL="0" indent="0">
              <a:buNone/>
            </a:pPr>
            <a:r>
              <a:rPr lang="ja-JP" altLang="en-US" sz="2000" b="1" dirty="0">
                <a:solidFill>
                  <a:schemeClr val="accent5">
                    <a:lumMod val="75000"/>
                  </a:schemeClr>
                </a:solidFill>
              </a:rPr>
              <a:t>　　　１３ロット　　　　約６．５万箱　　　　　　　平成３０年１月１１日～～</a:t>
            </a:r>
            <a:r>
              <a:rPr lang="ja-JP" altLang="en-US" sz="2000" b="1" dirty="0">
                <a:solidFill>
                  <a:srgbClr val="8F3785"/>
                </a:solidFill>
              </a:rPr>
              <a:t>平成３０年１１月１９日</a:t>
            </a:r>
          </a:p>
          <a:p>
            <a:pPr marL="0" indent="0">
              <a:buNone/>
            </a:pPr>
            <a:r>
              <a:rPr lang="ja-JP" altLang="en-US" sz="2000" b="1" dirty="0">
                <a:solidFill>
                  <a:schemeClr val="accent5">
                    <a:lumMod val="75000"/>
                  </a:schemeClr>
                </a:solidFill>
              </a:rPr>
              <a:t>（４</a:t>
            </a:r>
            <a:r>
              <a:rPr lang="en-US" altLang="ja-JP" sz="2000" b="1" dirty="0">
                <a:solidFill>
                  <a:schemeClr val="accent5">
                    <a:lumMod val="75000"/>
                  </a:schemeClr>
                </a:solidFill>
              </a:rPr>
              <a:t>‐</a:t>
            </a:r>
            <a:r>
              <a:rPr lang="ja-JP" altLang="en-US" sz="2000" b="1" dirty="0">
                <a:solidFill>
                  <a:schemeClr val="accent5">
                    <a:lumMod val="75000"/>
                  </a:schemeClr>
                </a:solidFill>
              </a:rPr>
              <a:t>２）モルヒネ塩酸塩注射液５０ｍｇ「タケダ」（１０本</a:t>
            </a:r>
            <a:r>
              <a:rPr lang="en-US" altLang="ja-JP" sz="2000" b="1" dirty="0">
                <a:solidFill>
                  <a:schemeClr val="accent5">
                    <a:lumMod val="75000"/>
                  </a:schemeClr>
                </a:solidFill>
              </a:rPr>
              <a:t>/</a:t>
            </a:r>
            <a:r>
              <a:rPr lang="ja-JP" altLang="en-US" sz="2000" b="1" dirty="0">
                <a:solidFill>
                  <a:schemeClr val="accent5">
                    <a:lumMod val="75000"/>
                  </a:schemeClr>
                </a:solidFill>
              </a:rPr>
              <a:t>箱）</a:t>
            </a:r>
            <a:endParaRPr lang="en-US" altLang="ja-JP" sz="2000" b="1" dirty="0">
              <a:solidFill>
                <a:schemeClr val="accent5">
                  <a:lumMod val="75000"/>
                </a:schemeClr>
              </a:solidFill>
            </a:endParaRPr>
          </a:p>
          <a:p>
            <a:pPr marL="0" indent="0">
              <a:buNone/>
            </a:pPr>
            <a:r>
              <a:rPr lang="ja-JP" altLang="en-US" sz="2000" b="1" dirty="0">
                <a:solidFill>
                  <a:schemeClr val="accent5">
                    <a:lumMod val="75000"/>
                  </a:schemeClr>
                </a:solidFill>
              </a:rPr>
              <a:t>　　　　３ロット　　　　　約１万箱　　　　　　　　平成２９年１１月２７日～平成３０年１１月１９日　</a:t>
            </a:r>
          </a:p>
          <a:p>
            <a:pPr marL="0" indent="0">
              <a:buNone/>
            </a:pPr>
            <a:r>
              <a:rPr lang="ja-JP" altLang="en-US" sz="2000" b="1" dirty="0">
                <a:solidFill>
                  <a:schemeClr val="accent5">
                    <a:lumMod val="75000"/>
                  </a:schemeClr>
                </a:solidFill>
              </a:rPr>
              <a:t>（４</a:t>
            </a:r>
            <a:r>
              <a:rPr lang="en-US" altLang="ja-JP" sz="2000" b="1" dirty="0">
                <a:solidFill>
                  <a:schemeClr val="accent5">
                    <a:lumMod val="75000"/>
                  </a:schemeClr>
                </a:solidFill>
              </a:rPr>
              <a:t>‐</a:t>
            </a:r>
            <a:r>
              <a:rPr lang="ja-JP" altLang="en-US" sz="2000" b="1" dirty="0">
                <a:solidFill>
                  <a:schemeClr val="accent5">
                    <a:lumMod val="75000"/>
                  </a:schemeClr>
                </a:solidFill>
              </a:rPr>
              <a:t>３）モルヒネ塩酸塩注射液５０ｍｇ「タケダ」（５本</a:t>
            </a:r>
            <a:r>
              <a:rPr lang="en-US" altLang="ja-JP" sz="2000" b="1" dirty="0">
                <a:solidFill>
                  <a:schemeClr val="accent5">
                    <a:lumMod val="75000"/>
                  </a:schemeClr>
                </a:solidFill>
              </a:rPr>
              <a:t>/</a:t>
            </a:r>
            <a:r>
              <a:rPr lang="ja-JP" altLang="en-US" sz="2000" b="1" dirty="0">
                <a:solidFill>
                  <a:schemeClr val="accent5">
                    <a:lumMod val="75000"/>
                  </a:schemeClr>
                </a:solidFill>
              </a:rPr>
              <a:t>箱）</a:t>
            </a:r>
          </a:p>
          <a:p>
            <a:pPr marL="0" indent="0">
              <a:buNone/>
            </a:pPr>
            <a:r>
              <a:rPr lang="ja-JP" altLang="en-US" sz="2000" b="1" dirty="0">
                <a:solidFill>
                  <a:schemeClr val="accent5">
                    <a:lumMod val="75000"/>
                  </a:schemeClr>
                </a:solidFill>
              </a:rPr>
              <a:t>　　　　２ロット　　　　約１．５万箱　　　　　　　平成２９年１１月６日～平成３０年１０月３０日</a:t>
            </a:r>
          </a:p>
          <a:p>
            <a:pPr marL="0" indent="0">
              <a:buNone/>
            </a:pPr>
            <a:r>
              <a:rPr lang="ja-JP" altLang="en-US" sz="2000" b="1" dirty="0">
                <a:solidFill>
                  <a:schemeClr val="accent5">
                    <a:lumMod val="75000"/>
                  </a:schemeClr>
                </a:solidFill>
              </a:rPr>
              <a:t>（４</a:t>
            </a:r>
            <a:r>
              <a:rPr lang="en-US" altLang="ja-JP" sz="2000" b="1" dirty="0">
                <a:solidFill>
                  <a:schemeClr val="accent5">
                    <a:lumMod val="75000"/>
                  </a:schemeClr>
                </a:solidFill>
              </a:rPr>
              <a:t>‐</a:t>
            </a:r>
            <a:r>
              <a:rPr lang="ja-JP" altLang="en-US" sz="2000" b="1" dirty="0">
                <a:solidFill>
                  <a:schemeClr val="accent5">
                    <a:lumMod val="75000"/>
                  </a:schemeClr>
                </a:solidFill>
              </a:rPr>
              <a:t>４）モルヒネ塩酸塩注射液２００ｍｇ「タケダ」（５本</a:t>
            </a:r>
            <a:r>
              <a:rPr lang="en-US" altLang="ja-JP" sz="2000" b="1" dirty="0">
                <a:solidFill>
                  <a:schemeClr val="accent5">
                    <a:lumMod val="75000"/>
                  </a:schemeClr>
                </a:solidFill>
              </a:rPr>
              <a:t>/</a:t>
            </a:r>
            <a:r>
              <a:rPr lang="ja-JP" altLang="en-US" sz="2000" b="1" dirty="0">
                <a:solidFill>
                  <a:schemeClr val="accent5">
                    <a:lumMod val="75000"/>
                  </a:schemeClr>
                </a:solidFill>
              </a:rPr>
              <a:t>箱）</a:t>
            </a:r>
          </a:p>
          <a:p>
            <a:pPr marL="0" indent="0">
              <a:buNone/>
            </a:pPr>
            <a:r>
              <a:rPr lang="ja-JP" altLang="en-US" sz="2000" b="1" dirty="0">
                <a:solidFill>
                  <a:schemeClr val="accent5">
                    <a:lumMod val="75000"/>
                  </a:schemeClr>
                </a:solidFill>
              </a:rPr>
              <a:t>　　　ＨＨ１０２８　　　　　　５４１１　　　　　　　　平成３０年２月１４日～平成３０年８月１日　　</a:t>
            </a:r>
            <a:endParaRPr lang="en-US" altLang="ja-JP" sz="2000" b="1" dirty="0">
              <a:solidFill>
                <a:schemeClr val="accent5">
                  <a:lumMod val="75000"/>
                </a:schemeClr>
              </a:solidFill>
            </a:endParaRPr>
          </a:p>
        </p:txBody>
      </p:sp>
    </p:spTree>
    <p:extLst>
      <p:ext uri="{BB962C8B-B14F-4D97-AF65-F5344CB8AC3E}">
        <p14:creationId xmlns:p14="http://schemas.microsoft.com/office/powerpoint/2010/main" val="427763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3629"/>
            <a:ext cx="12192000" cy="221382"/>
          </a:xfrm>
        </p:spPr>
        <p:txBody>
          <a:bodyPr>
            <a:noAutofit/>
          </a:bodyPr>
          <a:lstStyle/>
          <a:p>
            <a:r>
              <a:rPr lang="ja-JP" altLang="en-US" sz="2400" dirty="0"/>
              <a:t>対象ロット、数量及び出荷時期</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462013"/>
            <a:ext cx="12191999" cy="6395988"/>
          </a:xfrm>
        </p:spPr>
        <p:txBody>
          <a:bodyPr>
            <a:noAutofit/>
          </a:bodyPr>
          <a:lstStyle/>
          <a:p>
            <a:pPr marL="0" indent="0">
              <a:buNone/>
            </a:pPr>
            <a:r>
              <a:rPr lang="ja-JP" altLang="en-US" dirty="0"/>
              <a:t>回収理由　　</a:t>
            </a:r>
            <a:r>
              <a:rPr lang="zh-TW" altLang="en-US" dirty="0">
                <a:latin typeface="ＭＳ Ｐゴシック" panose="020B0600070205080204" pitchFamily="50" charset="-128"/>
                <a:ea typeface="ＭＳ Ｐゴシック" panose="020B0600070205080204" pitchFamily="50" charset="-128"/>
              </a:rPr>
              <a:t>回収開始年月日　　平成３０年１１月２０日</a:t>
            </a:r>
            <a:endParaRPr lang="ja-JP" altLang="en-US" dirty="0">
              <a:latin typeface="ＭＳ Ｐゴシック" panose="020B0600070205080204" pitchFamily="50" charset="-128"/>
              <a:ea typeface="ＭＳ Ｐゴシック" panose="020B0600070205080204" pitchFamily="50" charset="-128"/>
            </a:endParaRPr>
          </a:p>
          <a:p>
            <a:pPr marL="0" indent="0">
              <a:buNone/>
            </a:pPr>
            <a:r>
              <a:rPr lang="ja-JP" altLang="en-US" dirty="0"/>
              <a:t>ペチジン塩酸塩注射液３５ｍｇ「タケダ」、弱ペチロルファン注射液及びモルヒネ塩酸塩注射液１０ｍｇ「タケダ」について、</a:t>
            </a:r>
            <a:r>
              <a:rPr lang="ja-JP" altLang="en-US" b="1" dirty="0">
                <a:solidFill>
                  <a:srgbClr val="0070C0"/>
                </a:solidFill>
              </a:rPr>
              <a:t>性状に定められた規格を超えて着色したアンプルがあるとの品質情報を医療機関と卸売販売業者から受けました</a:t>
            </a:r>
            <a:r>
              <a:rPr lang="ja-JP" altLang="en-US" dirty="0"/>
              <a:t>。</a:t>
            </a:r>
            <a:r>
              <a:rPr lang="ja-JP" altLang="en-US" dirty="0">
                <a:solidFill>
                  <a:srgbClr val="0070C0"/>
                </a:solidFill>
              </a:rPr>
              <a:t>原因調査の結果、製造工程に起因するものであると考察</a:t>
            </a:r>
            <a:r>
              <a:rPr lang="ja-JP" altLang="en-US" dirty="0"/>
              <a:t>しましたので、</a:t>
            </a:r>
            <a:r>
              <a:rPr lang="ja-JP" altLang="en-US" dirty="0">
                <a:solidFill>
                  <a:srgbClr val="0070C0"/>
                </a:solidFill>
              </a:rPr>
              <a:t>当該期間に同工程で製造された全ての製品並びにロットを自主回収</a:t>
            </a:r>
            <a:r>
              <a:rPr lang="ja-JP" altLang="en-US" dirty="0"/>
              <a:t>することと致しました。</a:t>
            </a:r>
            <a:endParaRPr lang="en-US" altLang="ja-JP" dirty="0"/>
          </a:p>
          <a:p>
            <a:pPr marL="0" indent="0">
              <a:buNone/>
            </a:pPr>
            <a:r>
              <a:rPr lang="ja-JP" altLang="en-US" dirty="0"/>
              <a:t>⇒</a:t>
            </a:r>
            <a:endParaRPr lang="en-US" altLang="ja-JP" dirty="0"/>
          </a:p>
          <a:p>
            <a:pPr marL="0" indent="0">
              <a:buNone/>
            </a:pPr>
            <a:r>
              <a:rPr lang="ja-JP" altLang="en-US" dirty="0"/>
              <a:t>苦情が発端です。安定性モニタリングはどうだったのでしょうか？</a:t>
            </a:r>
            <a:endParaRPr lang="en-US" altLang="ja-JP" dirty="0"/>
          </a:p>
          <a:p>
            <a:pPr marL="0" indent="0">
              <a:buNone/>
            </a:pPr>
            <a:r>
              <a:rPr lang="ja-JP" altLang="en-US" dirty="0"/>
              <a:t>製造工程起因とは、何でしょうか？</a:t>
            </a:r>
            <a:endParaRPr lang="en-US" altLang="ja-JP" dirty="0"/>
          </a:p>
          <a:p>
            <a:pPr marL="0" indent="0">
              <a:buNone/>
            </a:pPr>
            <a:r>
              <a:rPr lang="ja-JP" altLang="en-US" dirty="0"/>
              <a:t>考えられ得るのは酸素での変色で窒素置換しててその置換率が低かったとか。しかし、その場合、窒素置換率はモニタリングしています。</a:t>
            </a:r>
            <a:endParaRPr lang="en-US" altLang="ja-JP" dirty="0"/>
          </a:p>
          <a:p>
            <a:pPr marL="0" indent="0">
              <a:buNone/>
            </a:pPr>
            <a:r>
              <a:rPr lang="ja-JP" altLang="en-US" dirty="0"/>
              <a:t>製品回収するなら二度と同じ過ちをしないためにも、その原因を公開し、他の製造業の参考にすることだと思いますが、当局はそこまで考えておられないようです。</a:t>
            </a:r>
            <a:endParaRPr lang="en-US" altLang="ja-JP" dirty="0"/>
          </a:p>
          <a:p>
            <a:pPr marL="0" indent="0">
              <a:buNone/>
            </a:pPr>
            <a:endParaRPr lang="ja-JP" altLang="en-US" dirty="0"/>
          </a:p>
        </p:txBody>
      </p:sp>
    </p:spTree>
    <p:extLst>
      <p:ext uri="{BB962C8B-B14F-4D97-AF65-F5344CB8AC3E}">
        <p14:creationId xmlns:p14="http://schemas.microsoft.com/office/powerpoint/2010/main" val="23504276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2046</TotalTime>
  <Words>30</Words>
  <Application>Microsoft Office PowerPoint</Application>
  <PresentationFormat>ワイド画面</PresentationFormat>
  <Paragraphs>26</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Arial</vt:lpstr>
      <vt:lpstr>Calibri</vt:lpstr>
      <vt:lpstr>Calibri Light</vt:lpstr>
      <vt:lpstr>Wingdings</vt:lpstr>
      <vt:lpstr>Office テーマ</vt:lpstr>
      <vt:lpstr>販売名 （１）ペチロルファン注射液（１０本/箱） （２）弱ペチロルファン注射液（１０本/箱） （３）ペチジン塩酸塩注射液３５ｍｇ「タケダ」（１０本/箱） 　　ペチジン塩酸塩注射液５０ｍｇ「タケダ」（１０本/箱） （４）モルヒネ塩酸塩注射液１０ｍｇ「タケダ」（１０本/箱） 　　モルヒネ塩酸塩注射液５０ｍｇ「タケダ」（１０本/箱） 　　モルヒネ塩酸塩注射液５０ｍｇ「タケダ」（５本/箱） 　　モルヒネ塩酸塩注射液２００ｍｇ「タケダ」（５本/箱）  　　製品回収</vt:lpstr>
      <vt:lpstr>対象ロット、数量及び出荷時期</vt:lpstr>
      <vt:lpstr>対象ロット、数量及び出荷時期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177</cp:revision>
  <dcterms:created xsi:type="dcterms:W3CDTF">2015-03-05T03:29:01Z</dcterms:created>
  <dcterms:modified xsi:type="dcterms:W3CDTF">2018-11-22T00:15:01Z</dcterms:modified>
</cp:coreProperties>
</file>