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39" d="100"/>
          <a:sy n="39" d="100"/>
        </p:scale>
        <p:origin x="3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2018/10/24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200"/>
            <a:ext cx="12192000" cy="1048062"/>
          </a:xfrm>
        </p:spPr>
        <p:txBody>
          <a:bodyPr>
            <a:noAutofit/>
          </a:bodyPr>
          <a:lstStyle/>
          <a:p>
            <a:r>
              <a:rPr lang="ja-JP" altLang="en-US" sz="3200" dirty="0">
                <a:sym typeface="Wingdings" panose="05000000000000000000" pitchFamily="2" charset="2"/>
              </a:rPr>
              <a:t>販売名：グラクティブ錠</a:t>
            </a:r>
            <a:r>
              <a:rPr lang="en-US" altLang="ja-JP" sz="3200" dirty="0">
                <a:sym typeface="Wingdings" panose="05000000000000000000" pitchFamily="2" charset="2"/>
              </a:rPr>
              <a:t>50mg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24262"/>
            <a:ext cx="12191999" cy="5733739"/>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en-US" altLang="ja-JP" sz="2400" b="1" dirty="0">
                <a:solidFill>
                  <a:schemeClr val="accent5">
                    <a:lumMod val="75000"/>
                  </a:schemeClr>
                </a:solidFill>
              </a:rPr>
              <a:t>8</a:t>
            </a:r>
            <a:r>
              <a:rPr lang="ja-JP" altLang="en-US" sz="2400" b="1" dirty="0">
                <a:solidFill>
                  <a:schemeClr val="accent5">
                    <a:lumMod val="75000"/>
                  </a:schemeClr>
                </a:solidFill>
              </a:rPr>
              <a:t>ロット　　　　　　約</a:t>
            </a:r>
            <a:r>
              <a:rPr lang="en-US" altLang="ja-JP" sz="2400" b="1" dirty="0">
                <a:solidFill>
                  <a:schemeClr val="accent5">
                    <a:lumMod val="75000"/>
                  </a:schemeClr>
                </a:solidFill>
              </a:rPr>
              <a:t>54,800</a:t>
            </a:r>
            <a:r>
              <a:rPr lang="ja-JP" altLang="en-US" sz="2400" b="1" dirty="0">
                <a:solidFill>
                  <a:schemeClr val="accent5">
                    <a:lumMod val="75000"/>
                  </a:schemeClr>
                </a:solidFill>
              </a:rPr>
              <a:t>　　　　　　　</a:t>
            </a:r>
            <a:r>
              <a:rPr lang="en-US" altLang="ja-JP" sz="2400" b="1" dirty="0">
                <a:solidFill>
                  <a:schemeClr val="accent5">
                    <a:lumMod val="75000"/>
                  </a:schemeClr>
                </a:solidFill>
              </a:rPr>
              <a:t>2017</a:t>
            </a:r>
            <a:r>
              <a:rPr lang="ja-JP" altLang="en-US" sz="2400" b="1" dirty="0">
                <a:solidFill>
                  <a:schemeClr val="accent5">
                    <a:lumMod val="75000"/>
                  </a:schemeClr>
                </a:solidFill>
              </a:rPr>
              <a:t>年</a:t>
            </a:r>
            <a:r>
              <a:rPr lang="en-US" altLang="ja-JP" sz="2400" b="1" dirty="0">
                <a:solidFill>
                  <a:schemeClr val="accent5">
                    <a:lumMod val="75000"/>
                  </a:schemeClr>
                </a:solidFill>
              </a:rPr>
              <a:t>2</a:t>
            </a:r>
            <a:r>
              <a:rPr lang="ja-JP" altLang="en-US" sz="2400" b="1" dirty="0">
                <a:solidFill>
                  <a:schemeClr val="accent5">
                    <a:lumMod val="75000"/>
                  </a:schemeClr>
                </a:solidFill>
              </a:rPr>
              <a:t>月</a:t>
            </a:r>
            <a:r>
              <a:rPr lang="en-US" altLang="ja-JP" sz="2400" b="1" dirty="0">
                <a:solidFill>
                  <a:schemeClr val="accent5">
                    <a:lumMod val="75000"/>
                  </a:schemeClr>
                </a:solidFill>
              </a:rPr>
              <a:t>21</a:t>
            </a:r>
            <a:r>
              <a:rPr lang="ja-JP" altLang="en-US" sz="2400" b="1" dirty="0">
                <a:solidFill>
                  <a:schemeClr val="accent5">
                    <a:lumMod val="75000"/>
                  </a:schemeClr>
                </a:solidFill>
              </a:rPr>
              <a:t>日～</a:t>
            </a:r>
            <a:r>
              <a:rPr lang="en-US" altLang="ja-JP" sz="2400" b="1" dirty="0">
                <a:solidFill>
                  <a:schemeClr val="accent5">
                    <a:lumMod val="75000"/>
                  </a:schemeClr>
                </a:solidFill>
              </a:rPr>
              <a:t>2018</a:t>
            </a:r>
            <a:r>
              <a:rPr lang="ja-JP" altLang="en-US" sz="2400" b="1" dirty="0">
                <a:solidFill>
                  <a:schemeClr val="accent5">
                    <a:lumMod val="75000"/>
                  </a:schemeClr>
                </a:solidFill>
              </a:rPr>
              <a:t>年</a:t>
            </a:r>
            <a:r>
              <a:rPr lang="en-US" altLang="ja-JP" sz="2400" b="1" dirty="0">
                <a:solidFill>
                  <a:schemeClr val="accent5">
                    <a:lumMod val="75000"/>
                  </a:schemeClr>
                </a:solidFill>
              </a:rPr>
              <a:t>6</a:t>
            </a:r>
            <a:r>
              <a:rPr lang="ja-JP" altLang="en-US" sz="2400" b="1" dirty="0">
                <a:solidFill>
                  <a:schemeClr val="accent5">
                    <a:lumMod val="75000"/>
                  </a:schemeClr>
                </a:solidFill>
              </a:rPr>
              <a:t>月</a:t>
            </a:r>
            <a:r>
              <a:rPr lang="en-US" altLang="ja-JP" sz="2400" b="1" dirty="0">
                <a:solidFill>
                  <a:schemeClr val="accent5">
                    <a:lumMod val="75000"/>
                  </a:schemeClr>
                </a:solidFill>
              </a:rPr>
              <a:t>1</a:t>
            </a:r>
            <a:r>
              <a:rPr lang="ja-JP" altLang="en-US" sz="2400" b="1" dirty="0">
                <a:solidFill>
                  <a:schemeClr val="accent5">
                    <a:lumMod val="75000"/>
                  </a:schemeClr>
                </a:solidFill>
              </a:rPr>
              <a:t>日</a:t>
            </a: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a:t>
            </a:r>
            <a:r>
              <a:rPr lang="en-US" altLang="ja-JP" dirty="0">
                <a:solidFill>
                  <a:schemeClr val="accent5">
                    <a:lumMod val="75000"/>
                  </a:schemeClr>
                </a:solidFill>
              </a:rPr>
              <a:t>10</a:t>
            </a:r>
            <a:r>
              <a:rPr lang="ja-JP" altLang="en-US" dirty="0">
                <a:solidFill>
                  <a:schemeClr val="accent5">
                    <a:lumMod val="75000"/>
                  </a:schemeClr>
                </a:solidFill>
              </a:rPr>
              <a:t>月</a:t>
            </a:r>
            <a:r>
              <a:rPr lang="en-US" altLang="ja-JP" dirty="0">
                <a:solidFill>
                  <a:schemeClr val="accent5">
                    <a:lumMod val="75000"/>
                  </a:schemeClr>
                </a:solidFill>
              </a:rPr>
              <a:t>24</a:t>
            </a:r>
            <a:r>
              <a:rPr lang="ja-JP" altLang="en-US" dirty="0">
                <a:solidFill>
                  <a:schemeClr val="accent5">
                    <a:lumMod val="75000"/>
                  </a:schemeClr>
                </a:solidFill>
              </a:rPr>
              <a:t>日</a:t>
            </a:r>
          </a:p>
          <a:p>
            <a:pPr marL="0" indent="0">
              <a:buNone/>
            </a:pPr>
            <a:r>
              <a:rPr lang="ja-JP" altLang="en-US" dirty="0"/>
              <a:t>市場出荷しました製品より、個装箱の封緘不良品が認められましたので、上記ロット番号を自主回収することに致しました。</a:t>
            </a:r>
          </a:p>
          <a:p>
            <a:pPr marL="0" indent="0">
              <a:buNone/>
            </a:pPr>
            <a:r>
              <a:rPr lang="ja-JP" altLang="en-US" dirty="0"/>
              <a:t>⇒</a:t>
            </a:r>
            <a:endParaRPr lang="en-US" altLang="ja-JP" dirty="0"/>
          </a:p>
          <a:p>
            <a:pPr marL="0" indent="0">
              <a:buNone/>
            </a:pPr>
            <a:r>
              <a:rPr lang="ja-JP" altLang="en-US" b="1" dirty="0">
                <a:solidFill>
                  <a:schemeClr val="accent5">
                    <a:lumMod val="75000"/>
                  </a:schemeClr>
                </a:solidFill>
              </a:rPr>
              <a:t>最近、個装箱の封緘不良による製品回収が続いているがどうしたのでしょう？</a:t>
            </a:r>
            <a:endParaRPr lang="en-US" altLang="ja-JP" b="1" dirty="0">
              <a:solidFill>
                <a:schemeClr val="accent5">
                  <a:lumMod val="75000"/>
                </a:schemeClr>
              </a:solidFill>
            </a:endParaRPr>
          </a:p>
          <a:p>
            <a:pPr marL="0" indent="0">
              <a:buNone/>
            </a:pPr>
            <a:r>
              <a:rPr lang="ja-JP" altLang="en-US" b="1" dirty="0">
                <a:solidFill>
                  <a:schemeClr val="accent5">
                    <a:lumMod val="75000"/>
                  </a:schemeClr>
                </a:solidFill>
              </a:rPr>
              <a:t>苦情は何件あったのでしょうか？</a:t>
            </a:r>
            <a:endParaRPr lang="en-US" altLang="ja-JP" b="1" dirty="0">
              <a:solidFill>
                <a:schemeClr val="accent5">
                  <a:lumMod val="75000"/>
                </a:schemeClr>
              </a:solidFill>
            </a:endParaRPr>
          </a:p>
          <a:p>
            <a:pPr marL="0" indent="0">
              <a:buNone/>
            </a:pPr>
            <a:r>
              <a:rPr lang="ja-JP" altLang="en-US" b="1" dirty="0">
                <a:solidFill>
                  <a:schemeClr val="accent5">
                    <a:lumMod val="75000"/>
                  </a:schemeClr>
                </a:solidFill>
              </a:rPr>
              <a:t>ホットメルトの塗布面積の赤外センサーでの確認</a:t>
            </a:r>
            <a:endParaRPr lang="en-US" altLang="ja-JP" b="1" dirty="0">
              <a:solidFill>
                <a:schemeClr val="accent5">
                  <a:lumMod val="75000"/>
                </a:schemeClr>
              </a:solidFill>
            </a:endParaRPr>
          </a:p>
          <a:p>
            <a:pPr marL="0" indent="0">
              <a:buNone/>
            </a:pPr>
            <a:r>
              <a:rPr lang="ja-JP" altLang="en-US" b="1" dirty="0">
                <a:solidFill>
                  <a:schemeClr val="accent5">
                    <a:lumMod val="75000"/>
                  </a:schemeClr>
                </a:solidFill>
              </a:rPr>
              <a:t>糊付け箇所のニス塗除外</a:t>
            </a:r>
            <a:endParaRPr lang="en-US" altLang="ja-JP" b="1" dirty="0">
              <a:solidFill>
                <a:schemeClr val="accent5">
                  <a:lumMod val="75000"/>
                </a:schemeClr>
              </a:solidFill>
            </a:endParaRPr>
          </a:p>
          <a:p>
            <a:pPr marL="0" indent="0">
              <a:buNone/>
            </a:pPr>
            <a:r>
              <a:rPr lang="ja-JP" altLang="en-US" b="1" dirty="0">
                <a:solidFill>
                  <a:schemeClr val="accent5">
                    <a:lumMod val="75000"/>
                  </a:schemeClr>
                </a:solidFill>
              </a:rPr>
              <a:t>翌日に疑似接着がないかの確認　などしているはずですが。</a:t>
            </a:r>
            <a:endParaRPr lang="en-US" altLang="ja-JP" b="1"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2013</TotalTime>
  <Words>7</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販売名：グラクティブ錠50mg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170</cp:revision>
  <dcterms:created xsi:type="dcterms:W3CDTF">2015-03-05T03:29:01Z</dcterms:created>
  <dcterms:modified xsi:type="dcterms:W3CDTF">2018-10-24T10:41:12Z</dcterms:modified>
</cp:coreProperties>
</file>