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39" d="100"/>
          <a:sy n="39" d="100"/>
        </p:scale>
        <p:origin x="60" y="8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76200"/>
            <a:ext cx="12192000" cy="800100"/>
          </a:xfrm>
        </p:spPr>
        <p:txBody>
          <a:bodyPr>
            <a:noAutofit/>
          </a:bodyPr>
          <a:lstStyle/>
          <a:p>
            <a:r>
              <a:rPr lang="ja-JP" altLang="en-US" sz="2800" dirty="0">
                <a:sym typeface="Wingdings" panose="05000000000000000000" pitchFamily="2" charset="2"/>
              </a:rPr>
              <a:t>販売名</a:t>
            </a:r>
            <a:r>
              <a:rPr lang="ja-JP" altLang="en-US" sz="2400" dirty="0">
                <a:sym typeface="Wingdings" panose="05000000000000000000" pitchFamily="2" charset="2"/>
              </a:rPr>
              <a:t>：  </a:t>
            </a:r>
            <a:r>
              <a:rPr lang="en-US" altLang="ja-JP" sz="2400" dirty="0">
                <a:sym typeface="Wingdings" panose="05000000000000000000" pitchFamily="2" charset="2"/>
              </a:rPr>
              <a:t>(1)</a:t>
            </a:r>
            <a:r>
              <a:rPr lang="ja-JP" altLang="en-US" sz="2400" dirty="0">
                <a:sym typeface="Wingdings" panose="05000000000000000000" pitchFamily="2" charset="2"/>
              </a:rPr>
              <a:t>ゼプリオン水懸筋注５０ｍｇシリンジ　　 </a:t>
            </a:r>
            <a:r>
              <a:rPr lang="en-US" altLang="ja-JP" sz="2400" dirty="0">
                <a:sym typeface="Wingdings" panose="05000000000000000000" pitchFamily="2" charset="2"/>
              </a:rPr>
              <a:t>(2)</a:t>
            </a:r>
            <a:r>
              <a:rPr lang="ja-JP" altLang="en-US" sz="2400" dirty="0">
                <a:sym typeface="Wingdings" panose="05000000000000000000" pitchFamily="2" charset="2"/>
              </a:rPr>
              <a:t>ゼプリオン水懸筋注７５ｍｇシリンジ</a:t>
            </a:r>
            <a:br>
              <a:rPr lang="ja-JP" altLang="en-US" sz="2400" dirty="0">
                <a:sym typeface="Wingdings" panose="05000000000000000000" pitchFamily="2" charset="2"/>
              </a:rPr>
            </a:br>
            <a:r>
              <a:rPr lang="ja-JP" altLang="en-US" sz="2400" dirty="0">
                <a:sym typeface="Wingdings" panose="05000000000000000000" pitchFamily="2" charset="2"/>
              </a:rPr>
              <a:t>　</a:t>
            </a:r>
            <a:r>
              <a:rPr lang="en-US" altLang="ja-JP" sz="2400" dirty="0">
                <a:sym typeface="Wingdings" panose="05000000000000000000" pitchFamily="2" charset="2"/>
              </a:rPr>
              <a:t>(3)</a:t>
            </a:r>
            <a:r>
              <a:rPr lang="ja-JP" altLang="en-US" sz="2400" dirty="0">
                <a:sym typeface="Wingdings" panose="05000000000000000000" pitchFamily="2" charset="2"/>
              </a:rPr>
              <a:t>ゼプリオン水懸筋注１００ｍｇシリンジ　 </a:t>
            </a:r>
            <a:r>
              <a:rPr lang="en-US" altLang="ja-JP" sz="2400" dirty="0">
                <a:sym typeface="Wingdings" panose="05000000000000000000" pitchFamily="2" charset="2"/>
              </a:rPr>
              <a:t>(4)</a:t>
            </a:r>
            <a:r>
              <a:rPr lang="ja-JP" altLang="en-US" sz="2400" dirty="0">
                <a:sym typeface="Wingdings" panose="05000000000000000000" pitchFamily="2" charset="2"/>
              </a:rPr>
              <a:t>ゼプリオン水懸筋注１５０ｍｇシリンジ　</a:t>
            </a:r>
            <a:r>
              <a:rPr lang="ja-JP" altLang="en-US" sz="2400" dirty="0">
                <a:solidFill>
                  <a:srgbClr val="C00000"/>
                </a:solidFill>
              </a:rPr>
              <a:t>製品回収</a:t>
            </a:r>
            <a:endParaRPr kumimoji="1" lang="ja-JP" altLang="en-US" sz="24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876300"/>
            <a:ext cx="12191999" cy="59817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chemeClr val="tx2">
                    <a:lumMod val="50000"/>
                  </a:schemeClr>
                </a:solidFill>
              </a:rPr>
              <a:t>対象ロット　　　　出荷数量（箱）　　　　　　　　　　　出荷時期</a:t>
            </a:r>
          </a:p>
          <a:p>
            <a:pPr marL="0" indent="0">
              <a:buNone/>
            </a:pP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</a:rPr>
              <a:t>（１）　３　　　　　　　　　　　　　　約３，０００　　　　　　　　　　　　　　　</a:t>
            </a:r>
            <a:r>
              <a:rPr lang="en-US" altLang="ja-JP" sz="2000" b="1" dirty="0">
                <a:solidFill>
                  <a:schemeClr val="accent5">
                    <a:lumMod val="75000"/>
                  </a:schemeClr>
                </a:solidFill>
              </a:rPr>
              <a:t>2018</a:t>
            </a: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2000" b="1" dirty="0">
                <a:solidFill>
                  <a:schemeClr val="accent5">
                    <a:lumMod val="75000"/>
                  </a:schemeClr>
                </a:solidFill>
              </a:rPr>
              <a:t>3</a:t>
            </a: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sz="2000" b="1" dirty="0">
                <a:solidFill>
                  <a:schemeClr val="accent5">
                    <a:lumMod val="75000"/>
                  </a:schemeClr>
                </a:solidFill>
              </a:rPr>
              <a:t>5</a:t>
            </a: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</a:rPr>
              <a:t>日～</a:t>
            </a:r>
            <a:r>
              <a:rPr lang="en-US" altLang="ja-JP" sz="2000" b="1" dirty="0">
                <a:solidFill>
                  <a:schemeClr val="accent5">
                    <a:lumMod val="75000"/>
                  </a:schemeClr>
                </a:solidFill>
              </a:rPr>
              <a:t>2018</a:t>
            </a: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2000" b="1" dirty="0">
                <a:solidFill>
                  <a:schemeClr val="accent5">
                    <a:lumMod val="75000"/>
                  </a:schemeClr>
                </a:solidFill>
              </a:rPr>
              <a:t>5</a:t>
            </a: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sz="2000" b="1" dirty="0">
                <a:solidFill>
                  <a:schemeClr val="accent5">
                    <a:lumMod val="75000"/>
                  </a:schemeClr>
                </a:solidFill>
              </a:rPr>
              <a:t>14</a:t>
            </a: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</a:rPr>
              <a:t>日　　　                              </a:t>
            </a:r>
          </a:p>
          <a:p>
            <a:pPr marL="0" indent="0">
              <a:buNone/>
            </a:pP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</a:rPr>
              <a:t>（２）　３　　　　　　　　　　　　　　約７，</a:t>
            </a:r>
            <a:r>
              <a:rPr lang="en-US" altLang="ja-JP" sz="2000" b="1" dirty="0">
                <a:solidFill>
                  <a:schemeClr val="accent5">
                    <a:lumMod val="75000"/>
                  </a:schemeClr>
                </a:solidFill>
              </a:rPr>
              <a:t>5</a:t>
            </a: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</a:rPr>
              <a:t>００　　　         　　　　　　　　　</a:t>
            </a:r>
            <a:r>
              <a:rPr lang="en-US" altLang="ja-JP" sz="2000" b="1" dirty="0">
                <a:solidFill>
                  <a:schemeClr val="accent5">
                    <a:lumMod val="75000"/>
                  </a:schemeClr>
                </a:solidFill>
              </a:rPr>
              <a:t>2018</a:t>
            </a: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2000" b="1" dirty="0">
                <a:solidFill>
                  <a:schemeClr val="accent5">
                    <a:lumMod val="75000"/>
                  </a:schemeClr>
                </a:solidFill>
              </a:rPr>
              <a:t>3</a:t>
            </a: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sz="2000" b="1" dirty="0">
                <a:solidFill>
                  <a:schemeClr val="accent5">
                    <a:lumMod val="75000"/>
                  </a:schemeClr>
                </a:solidFill>
              </a:rPr>
              <a:t>5</a:t>
            </a: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</a:rPr>
              <a:t>日～</a:t>
            </a:r>
            <a:r>
              <a:rPr lang="en-US" altLang="ja-JP" sz="2000" b="1" dirty="0">
                <a:solidFill>
                  <a:schemeClr val="accent5">
                    <a:lumMod val="75000"/>
                  </a:schemeClr>
                </a:solidFill>
              </a:rPr>
              <a:t>2018</a:t>
            </a: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2000" b="1" dirty="0">
                <a:solidFill>
                  <a:schemeClr val="accent5">
                    <a:lumMod val="75000"/>
                  </a:schemeClr>
                </a:solidFill>
              </a:rPr>
              <a:t>5</a:t>
            </a: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sz="2000" b="1" dirty="0">
                <a:solidFill>
                  <a:schemeClr val="accent5">
                    <a:lumMod val="75000"/>
                  </a:schemeClr>
                </a:solidFill>
              </a:rPr>
              <a:t>21</a:t>
            </a: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</a:rPr>
              <a:t>日　</a:t>
            </a:r>
            <a:endParaRPr lang="en-US" altLang="ja-JP" sz="20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</a:rPr>
              <a:t>（３）　３　　　　　　　　　　　　　　約１</a:t>
            </a:r>
            <a:r>
              <a:rPr lang="en-US" altLang="ja-JP" sz="2000" b="1" dirty="0">
                <a:solidFill>
                  <a:schemeClr val="accent5">
                    <a:lumMod val="75000"/>
                  </a:schemeClr>
                </a:solidFill>
              </a:rPr>
              <a:t>4</a:t>
            </a:r>
            <a:r>
              <a:rPr lang="ja-JP" altLang="en-US" sz="2000" b="1" dirty="0" err="1">
                <a:solidFill>
                  <a:schemeClr val="accent5">
                    <a:lumMod val="75000"/>
                  </a:schemeClr>
                </a:solidFill>
              </a:rPr>
              <a:t>，</a:t>
            </a: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</a:rPr>
              <a:t>０００　　　　　　　　　　　　　　　</a:t>
            </a:r>
            <a:r>
              <a:rPr lang="en-US" altLang="ja-JP" sz="2000" b="1" dirty="0">
                <a:solidFill>
                  <a:schemeClr val="accent5">
                    <a:lumMod val="75000"/>
                  </a:schemeClr>
                </a:solidFill>
              </a:rPr>
              <a:t>2018</a:t>
            </a: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2000" b="1" dirty="0">
                <a:solidFill>
                  <a:schemeClr val="accent5">
                    <a:lumMod val="75000"/>
                  </a:schemeClr>
                </a:solidFill>
              </a:rPr>
              <a:t>3</a:t>
            </a: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sz="2000" b="1" dirty="0">
                <a:solidFill>
                  <a:schemeClr val="accent5">
                    <a:lumMod val="75000"/>
                  </a:schemeClr>
                </a:solidFill>
              </a:rPr>
              <a:t>5</a:t>
            </a: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</a:rPr>
              <a:t>日～</a:t>
            </a:r>
            <a:r>
              <a:rPr lang="en-US" altLang="ja-JP" sz="2000" b="1" dirty="0">
                <a:solidFill>
                  <a:schemeClr val="accent5">
                    <a:lumMod val="75000"/>
                  </a:schemeClr>
                </a:solidFill>
              </a:rPr>
              <a:t>2018</a:t>
            </a: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2000" b="1" dirty="0">
                <a:solidFill>
                  <a:schemeClr val="accent5">
                    <a:lumMod val="75000"/>
                  </a:schemeClr>
                </a:solidFill>
              </a:rPr>
              <a:t>5</a:t>
            </a: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sz="2000" b="1" dirty="0">
                <a:solidFill>
                  <a:schemeClr val="accent5">
                    <a:lumMod val="75000"/>
                  </a:schemeClr>
                </a:solidFill>
              </a:rPr>
              <a:t>28</a:t>
            </a: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</a:rPr>
              <a:t>日</a:t>
            </a:r>
            <a:endParaRPr lang="en-US" altLang="ja-JP" sz="20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ja-JP" altLang="en-US" sz="2000" b="1" dirty="0">
                <a:solidFill>
                  <a:srgbClr val="4472C4">
                    <a:lumMod val="75000"/>
                  </a:srgbClr>
                </a:solidFill>
              </a:rPr>
              <a:t>（４）　４　　　　　　　　　　　　　　約</a:t>
            </a:r>
            <a:r>
              <a:rPr lang="en-US" altLang="ja-JP" sz="2000" b="1" dirty="0">
                <a:solidFill>
                  <a:srgbClr val="4472C4">
                    <a:lumMod val="75000"/>
                  </a:srgbClr>
                </a:solidFill>
              </a:rPr>
              <a:t>23</a:t>
            </a:r>
            <a:r>
              <a:rPr lang="ja-JP" altLang="en-US" sz="2000" b="1" dirty="0" err="1">
                <a:solidFill>
                  <a:srgbClr val="4472C4">
                    <a:lumMod val="75000"/>
                  </a:srgbClr>
                </a:solidFill>
              </a:rPr>
              <a:t>，</a:t>
            </a:r>
            <a:r>
              <a:rPr lang="ja-JP" altLang="en-US" sz="2000" b="1" dirty="0">
                <a:solidFill>
                  <a:srgbClr val="4472C4">
                    <a:lumMod val="75000"/>
                  </a:srgbClr>
                </a:solidFill>
              </a:rPr>
              <a:t>０００　　　　　　　　　　　　　　　</a:t>
            </a:r>
            <a:r>
              <a:rPr lang="en-US" altLang="ja-JP" sz="2000" b="1" dirty="0">
                <a:solidFill>
                  <a:srgbClr val="4472C4">
                    <a:lumMod val="75000"/>
                  </a:srgbClr>
                </a:solidFill>
              </a:rPr>
              <a:t>2018</a:t>
            </a:r>
            <a:r>
              <a:rPr lang="ja-JP" altLang="en-US" sz="2000" b="1" dirty="0">
                <a:solidFill>
                  <a:srgbClr val="4472C4">
                    <a:lumMod val="75000"/>
                  </a:srgbClr>
                </a:solidFill>
              </a:rPr>
              <a:t>年</a:t>
            </a:r>
            <a:r>
              <a:rPr lang="en-US" altLang="ja-JP" sz="2000" b="1" dirty="0">
                <a:solidFill>
                  <a:srgbClr val="4472C4">
                    <a:lumMod val="75000"/>
                  </a:srgbClr>
                </a:solidFill>
              </a:rPr>
              <a:t>3</a:t>
            </a:r>
            <a:r>
              <a:rPr lang="ja-JP" altLang="en-US" sz="2000" b="1" dirty="0">
                <a:solidFill>
                  <a:srgbClr val="4472C4">
                    <a:lumMod val="75000"/>
                  </a:srgbClr>
                </a:solidFill>
              </a:rPr>
              <a:t>月</a:t>
            </a:r>
            <a:r>
              <a:rPr lang="en-US" altLang="ja-JP" sz="2000" b="1" dirty="0">
                <a:solidFill>
                  <a:srgbClr val="4472C4">
                    <a:lumMod val="75000"/>
                  </a:srgbClr>
                </a:solidFill>
              </a:rPr>
              <a:t>8</a:t>
            </a:r>
            <a:r>
              <a:rPr lang="ja-JP" altLang="en-US" sz="2000" b="1" dirty="0">
                <a:solidFill>
                  <a:srgbClr val="4472C4">
                    <a:lumMod val="75000"/>
                  </a:srgbClr>
                </a:solidFill>
              </a:rPr>
              <a:t>日～</a:t>
            </a:r>
            <a:r>
              <a:rPr lang="en-US" altLang="ja-JP" sz="2000" b="1" dirty="0">
                <a:solidFill>
                  <a:srgbClr val="4472C4">
                    <a:lumMod val="75000"/>
                  </a:srgbClr>
                </a:solidFill>
              </a:rPr>
              <a:t>2018</a:t>
            </a:r>
            <a:r>
              <a:rPr lang="ja-JP" altLang="en-US" sz="2000" b="1" dirty="0">
                <a:solidFill>
                  <a:srgbClr val="4472C4">
                    <a:lumMod val="75000"/>
                  </a:srgbClr>
                </a:solidFill>
              </a:rPr>
              <a:t>年</a:t>
            </a:r>
            <a:r>
              <a:rPr lang="en-US" altLang="ja-JP" sz="2000" b="1" dirty="0">
                <a:solidFill>
                  <a:srgbClr val="4472C4">
                    <a:lumMod val="75000"/>
                  </a:srgbClr>
                </a:solidFill>
              </a:rPr>
              <a:t>6</a:t>
            </a:r>
            <a:r>
              <a:rPr lang="ja-JP" altLang="en-US" sz="2000" b="1" dirty="0">
                <a:solidFill>
                  <a:srgbClr val="4472C4">
                    <a:lumMod val="75000"/>
                  </a:srgbClr>
                </a:solidFill>
              </a:rPr>
              <a:t>月</a:t>
            </a:r>
            <a:r>
              <a:rPr lang="en-US" altLang="ja-JP" sz="2000" b="1" dirty="0">
                <a:solidFill>
                  <a:srgbClr val="4472C4">
                    <a:lumMod val="75000"/>
                  </a:srgbClr>
                </a:solidFill>
              </a:rPr>
              <a:t>4</a:t>
            </a:r>
            <a:r>
              <a:rPr lang="ja-JP" altLang="en-US" sz="2000" b="1" dirty="0">
                <a:solidFill>
                  <a:srgbClr val="4472C4">
                    <a:lumMod val="75000"/>
                  </a:srgbClr>
                </a:solidFill>
              </a:rPr>
              <a:t>日</a:t>
            </a:r>
            <a:endParaRPr lang="en-US" altLang="ja-JP" sz="2000" b="1" dirty="0">
              <a:solidFill>
                <a:srgbClr val="4472C4">
                  <a:lumMod val="75000"/>
                </a:srgb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平成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30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年９月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26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日</a:t>
            </a:r>
          </a:p>
          <a:p>
            <a:pPr marL="0" indent="0">
              <a:buNone/>
            </a:pPr>
            <a:r>
              <a:rPr lang="ja-JP" altLang="en-US" sz="2400" dirty="0"/>
              <a:t>市場出荷を行った本製品において、一部の個装箱の封緘テープの剥離が認められましたので、上記ロットを自主回収することにいたしました。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⇒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封緘テープの剥がれはよくある異常です。下記の対策を行っているものですが。</a:t>
            </a:r>
            <a:endParaRPr lang="en-US" altLang="ja-JP" sz="24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・テープがカートン詰め時に剥がれる</a:t>
            </a:r>
            <a:endParaRPr lang="en-US" altLang="ja-JP" sz="24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・輸送時に剥がれる</a:t>
            </a:r>
            <a:endParaRPr lang="en-US" altLang="ja-JP" sz="24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・テープ貼付箇所のニス塗り削除（ニス塗っていると剥がれやすい）</a:t>
            </a:r>
            <a:endParaRPr lang="en-US" altLang="ja-JP" sz="24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・反対側にテープを貼付する（手シールだと、箱に・マークを付けるとか）</a:t>
            </a:r>
            <a:endParaRPr lang="en-US" altLang="ja-JP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1980</TotalTime>
  <Words>11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Wingdings</vt:lpstr>
      <vt:lpstr>Office テーマ</vt:lpstr>
      <vt:lpstr>販売名：  (1)ゼプリオン水懸筋注５０ｍｇシリンジ　　 (2)ゼプリオン水懸筋注７５ｍｇシリンジ 　(3)ゼプリオン水懸筋注１００ｍｇシリンジ　 (4)ゼプリオン水懸筋注１５０ｍｇシリンジ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 </cp:lastModifiedBy>
  <cp:revision>165</cp:revision>
  <dcterms:created xsi:type="dcterms:W3CDTF">2015-03-05T03:29:01Z</dcterms:created>
  <dcterms:modified xsi:type="dcterms:W3CDTF">2018-10-03T02:14:26Z</dcterms:modified>
</cp:coreProperties>
</file>