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39" d="100"/>
          <a:sy n="39" d="100"/>
        </p:scale>
        <p:origin x="60" y="8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2018/10/3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2018/10/3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2018/10/3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2018/10/3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2018/10/3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2018/10/3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2018/10/3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2018/10/3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2018/10/3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2018/10/3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2018/10/3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2018/10/3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76200"/>
            <a:ext cx="12192000" cy="800100"/>
          </a:xfrm>
        </p:spPr>
        <p:txBody>
          <a:bodyPr>
            <a:noAutofit/>
          </a:bodyPr>
          <a:lstStyle/>
          <a:p>
            <a:r>
              <a:rPr lang="ja-JP" altLang="en-US" sz="2800" dirty="0">
                <a:sym typeface="Wingdings" panose="05000000000000000000" pitchFamily="2" charset="2"/>
              </a:rPr>
              <a:t>販売名： </a:t>
            </a:r>
            <a:r>
              <a:rPr lang="en-US" altLang="ja-JP" sz="2800" dirty="0">
                <a:sym typeface="Wingdings" panose="05000000000000000000" pitchFamily="2" charset="2"/>
              </a:rPr>
              <a:t>(1)</a:t>
            </a:r>
            <a:r>
              <a:rPr lang="ja-JP" altLang="en-US" sz="2800" dirty="0">
                <a:sym typeface="Wingdings" panose="05000000000000000000" pitchFamily="2" charset="2"/>
              </a:rPr>
              <a:t>タペンタ錠２５ｍｇ　　　　 </a:t>
            </a:r>
            <a:r>
              <a:rPr lang="en-US" altLang="ja-JP" sz="2800" dirty="0">
                <a:sym typeface="Wingdings" panose="05000000000000000000" pitchFamily="2" charset="2"/>
              </a:rPr>
              <a:t>(2)</a:t>
            </a:r>
            <a:r>
              <a:rPr lang="ja-JP" altLang="en-US" sz="2800" dirty="0">
                <a:sym typeface="Wingdings" panose="05000000000000000000" pitchFamily="2" charset="2"/>
              </a:rPr>
              <a:t>タペンタ錠５０ｍｇ</a:t>
            </a:r>
            <a:br>
              <a:rPr lang="ja-JP" altLang="en-US" sz="2800" dirty="0">
                <a:sym typeface="Wingdings" panose="05000000000000000000" pitchFamily="2" charset="2"/>
              </a:rPr>
            </a:br>
            <a:r>
              <a:rPr lang="ja-JP" altLang="en-US" sz="2800" dirty="0">
                <a:sym typeface="Wingdings" panose="05000000000000000000" pitchFamily="2" charset="2"/>
              </a:rPr>
              <a:t>　　　　　　 </a:t>
            </a:r>
            <a:r>
              <a:rPr lang="en-US" altLang="ja-JP" sz="2800" dirty="0">
                <a:sym typeface="Wingdings" panose="05000000000000000000" pitchFamily="2" charset="2"/>
              </a:rPr>
              <a:t>(3)</a:t>
            </a:r>
            <a:r>
              <a:rPr lang="ja-JP" altLang="en-US" sz="2800" dirty="0">
                <a:sym typeface="Wingdings" panose="05000000000000000000" pitchFamily="2" charset="2"/>
              </a:rPr>
              <a:t>タペンタ錠１００ｍｇ 　　　　　　　　</a:t>
            </a:r>
            <a:r>
              <a:rPr lang="ja-JP" altLang="en-US" sz="2800" dirty="0">
                <a:solidFill>
                  <a:srgbClr val="C00000"/>
                </a:solidFill>
              </a:rPr>
              <a:t>製品回収</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876300"/>
            <a:ext cx="12191999" cy="5981702"/>
          </a:xfrm>
        </p:spPr>
        <p:txBody>
          <a:bodyPr>
            <a:noAutofit/>
          </a:bodyPr>
          <a:lstStyle/>
          <a:p>
            <a:pPr marL="0" indent="0">
              <a:buNone/>
            </a:pPr>
            <a:r>
              <a:rPr lang="ja-JP" altLang="en-US" b="1" dirty="0">
                <a:solidFill>
                  <a:schemeClr val="tx2">
                    <a:lumMod val="50000"/>
                  </a:schemeClr>
                </a:solidFill>
              </a:rPr>
              <a:t>対象ロット　　　　出荷数量（箱）　　　　　　　　　　　出荷時期</a:t>
            </a:r>
          </a:p>
          <a:p>
            <a:pPr marL="0" indent="0">
              <a:buNone/>
            </a:pPr>
            <a:r>
              <a:rPr lang="ja-JP" altLang="en-US" sz="1800" b="1" dirty="0">
                <a:solidFill>
                  <a:schemeClr val="accent5">
                    <a:lumMod val="75000"/>
                  </a:schemeClr>
                </a:solidFill>
              </a:rPr>
              <a:t>（１）　６　　　　　　　　　　　　　　約３７，０００　　　　　　　　　　　　　　　</a:t>
            </a:r>
            <a:r>
              <a:rPr lang="en-US" altLang="ja-JP" sz="1800" b="1" dirty="0">
                <a:solidFill>
                  <a:schemeClr val="accent5">
                    <a:lumMod val="75000"/>
                  </a:schemeClr>
                </a:solidFill>
              </a:rPr>
              <a:t>2016</a:t>
            </a:r>
            <a:r>
              <a:rPr lang="ja-JP" altLang="en-US" sz="1800" b="1" dirty="0">
                <a:solidFill>
                  <a:schemeClr val="accent5">
                    <a:lumMod val="75000"/>
                  </a:schemeClr>
                </a:solidFill>
              </a:rPr>
              <a:t>年</a:t>
            </a:r>
            <a:r>
              <a:rPr lang="en-US" altLang="ja-JP" sz="1800" b="1" dirty="0">
                <a:solidFill>
                  <a:schemeClr val="accent5">
                    <a:lumMod val="75000"/>
                  </a:schemeClr>
                </a:solidFill>
              </a:rPr>
              <a:t>12</a:t>
            </a:r>
            <a:r>
              <a:rPr lang="ja-JP" altLang="en-US" sz="1800" b="1" dirty="0">
                <a:solidFill>
                  <a:schemeClr val="accent5">
                    <a:lumMod val="75000"/>
                  </a:schemeClr>
                </a:solidFill>
              </a:rPr>
              <a:t>月</a:t>
            </a:r>
            <a:r>
              <a:rPr lang="en-US" altLang="ja-JP" sz="1800" b="1" dirty="0">
                <a:solidFill>
                  <a:schemeClr val="accent5">
                    <a:lumMod val="75000"/>
                  </a:schemeClr>
                </a:solidFill>
              </a:rPr>
              <a:t>26</a:t>
            </a:r>
            <a:r>
              <a:rPr lang="ja-JP" altLang="en-US" sz="1800" b="1" dirty="0">
                <a:solidFill>
                  <a:schemeClr val="accent5">
                    <a:lumMod val="75000"/>
                  </a:schemeClr>
                </a:solidFill>
              </a:rPr>
              <a:t>日～</a:t>
            </a:r>
            <a:r>
              <a:rPr lang="en-US" altLang="ja-JP" sz="1800" b="1" dirty="0">
                <a:solidFill>
                  <a:schemeClr val="accent5">
                    <a:lumMod val="75000"/>
                  </a:schemeClr>
                </a:solidFill>
              </a:rPr>
              <a:t>2018</a:t>
            </a:r>
            <a:r>
              <a:rPr lang="ja-JP" altLang="en-US" sz="1800" b="1" dirty="0">
                <a:solidFill>
                  <a:schemeClr val="accent5">
                    <a:lumMod val="75000"/>
                  </a:schemeClr>
                </a:solidFill>
              </a:rPr>
              <a:t>年</a:t>
            </a:r>
            <a:r>
              <a:rPr lang="en-US" altLang="ja-JP" sz="1800" b="1" dirty="0">
                <a:solidFill>
                  <a:schemeClr val="accent5">
                    <a:lumMod val="75000"/>
                  </a:schemeClr>
                </a:solidFill>
              </a:rPr>
              <a:t>7</a:t>
            </a:r>
            <a:r>
              <a:rPr lang="ja-JP" altLang="en-US" sz="1800" b="1" dirty="0">
                <a:solidFill>
                  <a:schemeClr val="accent5">
                    <a:lumMod val="75000"/>
                  </a:schemeClr>
                </a:solidFill>
              </a:rPr>
              <a:t>月</a:t>
            </a:r>
            <a:r>
              <a:rPr lang="en-US" altLang="ja-JP" sz="1800" b="1" dirty="0">
                <a:solidFill>
                  <a:schemeClr val="accent5">
                    <a:lumMod val="75000"/>
                  </a:schemeClr>
                </a:solidFill>
              </a:rPr>
              <a:t>3</a:t>
            </a:r>
            <a:r>
              <a:rPr lang="ja-JP" altLang="en-US" sz="1800" b="1" dirty="0">
                <a:solidFill>
                  <a:schemeClr val="accent5">
                    <a:lumMod val="75000"/>
                  </a:schemeClr>
                </a:solidFill>
              </a:rPr>
              <a:t>日　　　                              </a:t>
            </a:r>
          </a:p>
          <a:p>
            <a:pPr marL="0" indent="0">
              <a:buNone/>
            </a:pPr>
            <a:r>
              <a:rPr lang="ja-JP" altLang="en-US" sz="1800" b="1" dirty="0">
                <a:solidFill>
                  <a:schemeClr val="accent5">
                    <a:lumMod val="75000"/>
                  </a:schemeClr>
                </a:solidFill>
              </a:rPr>
              <a:t>（２）　８　　　　　　　　　　　　　　約１７，０００　　　         　　　　　　　　　</a:t>
            </a:r>
            <a:r>
              <a:rPr lang="en-US" altLang="ja-JP" sz="1800" b="1" dirty="0">
                <a:solidFill>
                  <a:schemeClr val="accent5">
                    <a:lumMod val="75000"/>
                  </a:schemeClr>
                </a:solidFill>
              </a:rPr>
              <a:t>2016</a:t>
            </a:r>
            <a:r>
              <a:rPr lang="ja-JP" altLang="en-US" sz="1800" b="1" dirty="0">
                <a:solidFill>
                  <a:schemeClr val="accent5">
                    <a:lumMod val="75000"/>
                  </a:schemeClr>
                </a:solidFill>
              </a:rPr>
              <a:t>年</a:t>
            </a:r>
            <a:r>
              <a:rPr lang="en-US" altLang="ja-JP" sz="1800" b="1" dirty="0">
                <a:solidFill>
                  <a:schemeClr val="accent5">
                    <a:lumMod val="75000"/>
                  </a:schemeClr>
                </a:solidFill>
              </a:rPr>
              <a:t>12</a:t>
            </a:r>
            <a:r>
              <a:rPr lang="ja-JP" altLang="en-US" sz="1800" b="1" dirty="0">
                <a:solidFill>
                  <a:schemeClr val="accent5">
                    <a:lumMod val="75000"/>
                  </a:schemeClr>
                </a:solidFill>
              </a:rPr>
              <a:t>月</a:t>
            </a:r>
            <a:r>
              <a:rPr lang="en-US" altLang="ja-JP" sz="1800" b="1" dirty="0">
                <a:solidFill>
                  <a:schemeClr val="accent5">
                    <a:lumMod val="75000"/>
                  </a:schemeClr>
                </a:solidFill>
              </a:rPr>
              <a:t>12</a:t>
            </a:r>
            <a:r>
              <a:rPr lang="ja-JP" altLang="en-US" sz="1800" b="1" dirty="0">
                <a:solidFill>
                  <a:schemeClr val="accent5">
                    <a:lumMod val="75000"/>
                  </a:schemeClr>
                </a:solidFill>
              </a:rPr>
              <a:t>日～</a:t>
            </a:r>
            <a:r>
              <a:rPr lang="en-US" altLang="ja-JP" sz="1800" b="1" dirty="0">
                <a:solidFill>
                  <a:schemeClr val="accent5">
                    <a:lumMod val="75000"/>
                  </a:schemeClr>
                </a:solidFill>
              </a:rPr>
              <a:t>2018</a:t>
            </a:r>
            <a:r>
              <a:rPr lang="ja-JP" altLang="en-US" sz="1800" b="1" dirty="0">
                <a:solidFill>
                  <a:schemeClr val="accent5">
                    <a:lumMod val="75000"/>
                  </a:schemeClr>
                </a:solidFill>
              </a:rPr>
              <a:t>年</a:t>
            </a:r>
            <a:r>
              <a:rPr lang="en-US" altLang="ja-JP" sz="1800" b="1" dirty="0">
                <a:solidFill>
                  <a:schemeClr val="accent5">
                    <a:lumMod val="75000"/>
                  </a:schemeClr>
                </a:solidFill>
              </a:rPr>
              <a:t>8</a:t>
            </a:r>
            <a:r>
              <a:rPr lang="ja-JP" altLang="en-US" sz="1800" b="1" dirty="0">
                <a:solidFill>
                  <a:schemeClr val="accent5">
                    <a:lumMod val="75000"/>
                  </a:schemeClr>
                </a:solidFill>
              </a:rPr>
              <a:t>月</a:t>
            </a:r>
            <a:r>
              <a:rPr lang="en-US" altLang="ja-JP" sz="1800" b="1" dirty="0">
                <a:solidFill>
                  <a:schemeClr val="accent5">
                    <a:lumMod val="75000"/>
                  </a:schemeClr>
                </a:solidFill>
              </a:rPr>
              <a:t>22</a:t>
            </a:r>
            <a:r>
              <a:rPr lang="ja-JP" altLang="en-US" sz="1800" b="1" dirty="0">
                <a:solidFill>
                  <a:schemeClr val="accent5">
                    <a:lumMod val="75000"/>
                  </a:schemeClr>
                </a:solidFill>
              </a:rPr>
              <a:t>日　</a:t>
            </a:r>
            <a:endParaRPr lang="en-US" altLang="ja-JP" sz="1800" b="1" dirty="0">
              <a:solidFill>
                <a:schemeClr val="accent5">
                  <a:lumMod val="75000"/>
                </a:schemeClr>
              </a:solidFill>
            </a:endParaRPr>
          </a:p>
          <a:p>
            <a:pPr marL="0" indent="0">
              <a:buNone/>
            </a:pPr>
            <a:r>
              <a:rPr lang="ja-JP" altLang="en-US" sz="1800" b="1" dirty="0">
                <a:solidFill>
                  <a:schemeClr val="accent5">
                    <a:lumMod val="75000"/>
                  </a:schemeClr>
                </a:solidFill>
              </a:rPr>
              <a:t>（３）　７　　　　　　　　　　　　　　約１９，０００　　　　　　　　</a:t>
            </a:r>
            <a:r>
              <a:rPr lang="ja-JP" altLang="en-US" sz="1800" b="1">
                <a:solidFill>
                  <a:schemeClr val="accent5">
                    <a:lumMod val="75000"/>
                  </a:schemeClr>
                </a:solidFill>
              </a:rPr>
              <a:t>　　　　　　　</a:t>
            </a:r>
            <a:r>
              <a:rPr lang="en-US" altLang="ja-JP" sz="1800" b="1">
                <a:solidFill>
                  <a:schemeClr val="accent5">
                    <a:lumMod val="75000"/>
                  </a:schemeClr>
                </a:solidFill>
              </a:rPr>
              <a:t>2017</a:t>
            </a:r>
            <a:r>
              <a:rPr lang="ja-JP" altLang="en-US" sz="1800" b="1" dirty="0">
                <a:solidFill>
                  <a:schemeClr val="accent5">
                    <a:lumMod val="75000"/>
                  </a:schemeClr>
                </a:solidFill>
              </a:rPr>
              <a:t>年</a:t>
            </a:r>
            <a:r>
              <a:rPr lang="en-US" altLang="ja-JP" sz="1800" b="1" dirty="0">
                <a:solidFill>
                  <a:schemeClr val="accent5">
                    <a:lumMod val="75000"/>
                  </a:schemeClr>
                </a:solidFill>
              </a:rPr>
              <a:t>2</a:t>
            </a:r>
            <a:r>
              <a:rPr lang="ja-JP" altLang="en-US" sz="1800" b="1" dirty="0">
                <a:solidFill>
                  <a:schemeClr val="accent5">
                    <a:lumMod val="75000"/>
                  </a:schemeClr>
                </a:solidFill>
              </a:rPr>
              <a:t>月</a:t>
            </a:r>
            <a:r>
              <a:rPr lang="en-US" altLang="ja-JP" sz="1800" b="1" dirty="0">
                <a:solidFill>
                  <a:schemeClr val="accent5">
                    <a:lumMod val="75000"/>
                  </a:schemeClr>
                </a:solidFill>
              </a:rPr>
              <a:t>7</a:t>
            </a:r>
            <a:r>
              <a:rPr lang="ja-JP" altLang="en-US" sz="1800" b="1" dirty="0">
                <a:solidFill>
                  <a:schemeClr val="accent5">
                    <a:lumMod val="75000"/>
                  </a:schemeClr>
                </a:solidFill>
              </a:rPr>
              <a:t>日～</a:t>
            </a:r>
            <a:r>
              <a:rPr lang="en-US" altLang="ja-JP" sz="1800" b="1" dirty="0">
                <a:solidFill>
                  <a:schemeClr val="accent5">
                    <a:lumMod val="75000"/>
                  </a:schemeClr>
                </a:solidFill>
              </a:rPr>
              <a:t>2018</a:t>
            </a:r>
            <a:r>
              <a:rPr lang="ja-JP" altLang="en-US" sz="1800" b="1" dirty="0">
                <a:solidFill>
                  <a:schemeClr val="accent5">
                    <a:lumMod val="75000"/>
                  </a:schemeClr>
                </a:solidFill>
              </a:rPr>
              <a:t>年</a:t>
            </a:r>
            <a:r>
              <a:rPr lang="en-US" altLang="ja-JP" sz="1800" b="1" dirty="0">
                <a:solidFill>
                  <a:schemeClr val="accent5">
                    <a:lumMod val="75000"/>
                  </a:schemeClr>
                </a:solidFill>
              </a:rPr>
              <a:t>8</a:t>
            </a:r>
            <a:r>
              <a:rPr lang="ja-JP" altLang="en-US" sz="1800" b="1" dirty="0">
                <a:solidFill>
                  <a:schemeClr val="accent5">
                    <a:lumMod val="75000"/>
                  </a:schemeClr>
                </a:solidFill>
              </a:rPr>
              <a:t>月</a:t>
            </a:r>
            <a:r>
              <a:rPr lang="en-US" altLang="ja-JP" sz="1800" b="1" dirty="0">
                <a:solidFill>
                  <a:schemeClr val="accent5">
                    <a:lumMod val="75000"/>
                  </a:schemeClr>
                </a:solidFill>
              </a:rPr>
              <a:t>22</a:t>
            </a:r>
            <a:r>
              <a:rPr lang="ja-JP" altLang="en-US" sz="1800" b="1" dirty="0">
                <a:solidFill>
                  <a:schemeClr val="accent5">
                    <a:lumMod val="75000"/>
                  </a:schemeClr>
                </a:solidFill>
              </a:rPr>
              <a:t>日</a:t>
            </a:r>
            <a:endParaRPr lang="en-US" altLang="ja-JP" sz="1800" b="1" dirty="0">
              <a:solidFill>
                <a:schemeClr val="accent5">
                  <a:lumMod val="75000"/>
                </a:schemeClr>
              </a:solidFill>
            </a:endParaRPr>
          </a:p>
          <a:p>
            <a:pPr marL="0" indent="0">
              <a:buNone/>
            </a:pPr>
            <a:r>
              <a:rPr lang="ja-JP" altLang="en-US" dirty="0">
                <a:solidFill>
                  <a:schemeClr val="accent5">
                    <a:lumMod val="75000"/>
                  </a:schemeClr>
                </a:solidFill>
              </a:rPr>
              <a:t>回収理由　平成</a:t>
            </a:r>
            <a:r>
              <a:rPr lang="en-US" altLang="ja-JP" dirty="0">
                <a:solidFill>
                  <a:schemeClr val="accent5">
                    <a:lumMod val="75000"/>
                  </a:schemeClr>
                </a:solidFill>
              </a:rPr>
              <a:t>30</a:t>
            </a:r>
            <a:r>
              <a:rPr lang="ja-JP" altLang="en-US" dirty="0">
                <a:solidFill>
                  <a:schemeClr val="accent5">
                    <a:lumMod val="75000"/>
                  </a:schemeClr>
                </a:solidFill>
              </a:rPr>
              <a:t>年９月</a:t>
            </a:r>
            <a:r>
              <a:rPr lang="en-US" altLang="ja-JP" dirty="0">
                <a:solidFill>
                  <a:schemeClr val="accent5">
                    <a:lumMod val="75000"/>
                  </a:schemeClr>
                </a:solidFill>
              </a:rPr>
              <a:t>12</a:t>
            </a:r>
            <a:r>
              <a:rPr lang="ja-JP" altLang="en-US" dirty="0">
                <a:solidFill>
                  <a:schemeClr val="accent5">
                    <a:lumMod val="75000"/>
                  </a:schemeClr>
                </a:solidFill>
              </a:rPr>
              <a:t>日</a:t>
            </a:r>
          </a:p>
          <a:p>
            <a:pPr marL="0" indent="0">
              <a:buNone/>
            </a:pPr>
            <a:r>
              <a:rPr lang="ja-JP" altLang="en-US" sz="2400" dirty="0"/>
              <a:t>市場出荷を行った本製品において、</a:t>
            </a:r>
            <a:r>
              <a:rPr lang="en-US" altLang="ja-JP" sz="2400" dirty="0"/>
              <a:t>PTP</a:t>
            </a:r>
            <a:r>
              <a:rPr lang="ja-JP" altLang="en-US" sz="2400" dirty="0"/>
              <a:t>シート中に通常とは形状が異なる錠剤が認められました。詳細な原因は特定できておりませんが、本剤の製造工程に起因するものであると考えられます。このため現時点で使用期限が残っている上記ロットにつき、目視確認を行い形状に異常が認められた錠剤を自主回収することにいたしました。</a:t>
            </a:r>
          </a:p>
          <a:p>
            <a:pPr marL="0" indent="0">
              <a:buNone/>
            </a:pPr>
            <a:r>
              <a:rPr lang="ja-JP" altLang="en-US" dirty="0"/>
              <a:t>危惧される具体的な健康被害</a:t>
            </a:r>
          </a:p>
          <a:p>
            <a:pPr marL="0" indent="0">
              <a:buNone/>
            </a:pPr>
            <a:r>
              <a:rPr lang="ja-JP" altLang="en-US" sz="2400" dirty="0"/>
              <a:t>回収のきっかけとなった現品は調査中です。したがって、現時点では懸念される健康被害を特定することはできませんが、医療機関等には注意喚起の情報提供済みで、</a:t>
            </a:r>
            <a:r>
              <a:rPr lang="en-US" altLang="ja-JP" sz="2400" dirty="0"/>
              <a:t>PTP</a:t>
            </a:r>
            <a:r>
              <a:rPr lang="ja-JP" altLang="en-US" sz="2400" dirty="0"/>
              <a:t>包装された状態においても目視で判別ができることから医療機関において使用されることはなく、重篤な健康被害が発生する可能性はないと考えております。</a:t>
            </a:r>
          </a:p>
          <a:p>
            <a:pPr marL="0" indent="0">
              <a:buNone/>
            </a:pPr>
            <a:r>
              <a:rPr lang="ja-JP" altLang="en-US" sz="2400" dirty="0"/>
              <a:t>⇒形状が異なる錠剤。異種品なのか、それとも同じ製品の形状が異なっているのか？</a:t>
            </a:r>
            <a:endParaRPr lang="en-US" altLang="ja-JP" sz="2400" b="1" dirty="0">
              <a:solidFill>
                <a:schemeClr val="accent5">
                  <a:lumMod val="75000"/>
                </a:schemeClr>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1968</TotalTime>
  <Words>10</Words>
  <Application>Microsoft Office PowerPoint</Application>
  <PresentationFormat>ワイド画面</PresentationFormat>
  <Paragraphs>10</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Arial</vt:lpstr>
      <vt:lpstr>Calibri</vt:lpstr>
      <vt:lpstr>Calibri Light</vt:lpstr>
      <vt:lpstr>Wingdings</vt:lpstr>
      <vt:lpstr>Office テーマ</vt:lpstr>
      <vt:lpstr>販売名： (1)タペンタ錠２５ｍｇ　　　　 (2)タペンタ錠５０ｍｇ 　　　　　　 (3)タペンタ錠１００ｍｇ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 </cp:lastModifiedBy>
  <cp:revision>163</cp:revision>
  <dcterms:created xsi:type="dcterms:W3CDTF">2015-03-05T03:29:01Z</dcterms:created>
  <dcterms:modified xsi:type="dcterms:W3CDTF">2018-10-03T02:02:23Z</dcterms:modified>
</cp:coreProperties>
</file>