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50" d="100"/>
          <a:sy n="50" d="100"/>
        </p:scale>
        <p:origin x="6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2015/8/19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6350" y="342900"/>
            <a:ext cx="9696450" cy="1047750"/>
          </a:xfrm>
        </p:spPr>
        <p:txBody>
          <a:bodyPr>
            <a:normAutofit/>
          </a:bodyPr>
          <a:lstStyle/>
          <a:p>
            <a:r>
              <a:rPr lang="ja-JP" altLang="en-US" sz="3200" dirty="0"/>
              <a:t>化血研の全</a:t>
            </a:r>
            <a:r>
              <a:rPr lang="en-US" altLang="ja-JP" sz="3200" dirty="0"/>
              <a:t>12</a:t>
            </a:r>
            <a:r>
              <a:rPr lang="ja-JP" altLang="en-US" sz="3200" dirty="0"/>
              <a:t>血漿分画製剤、出荷停止に　　</a:t>
            </a:r>
            <a:r>
              <a:rPr lang="en-US" altLang="ja-JP" sz="3200" dirty="0" smtClean="0"/>
              <a:t/>
            </a:r>
            <a:br>
              <a:rPr lang="en-US" altLang="ja-JP" sz="3200" dirty="0" smtClean="0"/>
            </a:br>
            <a:r>
              <a:rPr lang="ja-JP" altLang="en-US" sz="3200" dirty="0" smtClean="0"/>
              <a:t>ヘパリン</a:t>
            </a:r>
            <a:r>
              <a:rPr lang="ja-JP" altLang="en-US" sz="3200" dirty="0"/>
              <a:t>添加など、承認書と異なる製造で</a:t>
            </a:r>
            <a:r>
              <a:rPr lang="en-US" altLang="ja-JP" sz="2200" dirty="0"/>
              <a:t>( 2015</a:t>
            </a:r>
            <a:r>
              <a:rPr lang="ja-JP" altLang="en-US" sz="2200" dirty="0"/>
              <a:t>年</a:t>
            </a:r>
            <a:r>
              <a:rPr lang="en-US" altLang="ja-JP" sz="2200" dirty="0"/>
              <a:t>6</a:t>
            </a:r>
            <a:r>
              <a:rPr lang="ja-JP" altLang="en-US" sz="2200" dirty="0"/>
              <a:t>月</a:t>
            </a:r>
            <a:r>
              <a:rPr lang="en-US" altLang="ja-JP" sz="2200" dirty="0"/>
              <a:t>5</a:t>
            </a:r>
            <a:r>
              <a:rPr lang="ja-JP" altLang="en-US" sz="2200" dirty="0"/>
              <a:t>日 </a:t>
            </a:r>
            <a:r>
              <a:rPr lang="en-US" altLang="ja-JP" sz="2200" dirty="0"/>
              <a:t>)</a:t>
            </a:r>
            <a:endParaRPr lang="ja-JP" altLang="en-US" sz="2200" dirty="0"/>
          </a:p>
        </p:txBody>
      </p:sp>
      <p:sp>
        <p:nvSpPr>
          <p:cNvPr id="3" name="コンテンツ プレースホルダー 2"/>
          <p:cNvSpPr>
            <a:spLocks noGrp="1"/>
          </p:cNvSpPr>
          <p:nvPr>
            <p:ph idx="1"/>
          </p:nvPr>
        </p:nvSpPr>
        <p:spPr>
          <a:xfrm>
            <a:off x="1276350" y="1676400"/>
            <a:ext cx="9563100" cy="5181600"/>
          </a:xfrm>
        </p:spPr>
        <p:txBody>
          <a:bodyPr>
            <a:normAutofit lnSpcReduction="10000"/>
          </a:bodyPr>
          <a:lstStyle/>
          <a:p>
            <a:pPr marL="0" indent="0">
              <a:buNone/>
            </a:pPr>
            <a:r>
              <a:rPr lang="ja-JP" altLang="en-US" dirty="0" smtClean="0"/>
              <a:t>　</a:t>
            </a:r>
            <a:r>
              <a:rPr lang="ja-JP" altLang="en-US" sz="3200" dirty="0"/>
              <a:t>化学及血清療法研究所が製造販売している国内献血由来の血漿分画製剤全</a:t>
            </a:r>
            <a:r>
              <a:rPr lang="en-US" altLang="ja-JP" sz="3200" dirty="0"/>
              <a:t>12</a:t>
            </a:r>
            <a:r>
              <a:rPr lang="ja-JP" altLang="en-US" sz="3200" dirty="0"/>
              <a:t>製品が、</a:t>
            </a:r>
            <a:r>
              <a:rPr lang="ja-JP" altLang="en-US" sz="3200" dirty="0">
                <a:solidFill>
                  <a:srgbClr val="C00000"/>
                </a:solidFill>
              </a:rPr>
              <a:t>承認書とは異なる方法で製造されていたことが</a:t>
            </a:r>
            <a:r>
              <a:rPr lang="en-US" altLang="ja-JP" sz="3200" dirty="0">
                <a:solidFill>
                  <a:srgbClr val="C00000"/>
                </a:solidFill>
              </a:rPr>
              <a:t>5</a:t>
            </a:r>
            <a:r>
              <a:rPr lang="ja-JP" altLang="en-US" sz="3200" dirty="0">
                <a:solidFill>
                  <a:srgbClr val="C00000"/>
                </a:solidFill>
              </a:rPr>
              <a:t>日分かった。</a:t>
            </a:r>
            <a:r>
              <a:rPr lang="ja-JP" altLang="en-US" sz="3200" dirty="0"/>
              <a:t>厚生労働省によると、</a:t>
            </a:r>
            <a:r>
              <a:rPr lang="ja-JP" altLang="en-US" sz="3200" b="1" dirty="0">
                <a:solidFill>
                  <a:srgbClr val="000099"/>
                </a:solidFill>
              </a:rPr>
              <a:t>承認書に記載されていないヘパリンを添加していたり、承認書の記載とは異なる量の添加剤を使用したり、承認書記載の工程を一部改変・省略したりしていた。</a:t>
            </a:r>
            <a:r>
              <a:rPr lang="ja-JP" altLang="en-US" sz="3200" dirty="0"/>
              <a:t>これらは医薬品医療機器法（薬機法）違反に問われる恐れがある。厚労省は化血研に対し、該当する全製品の出荷停止と、承認内容の一部変更申請手続きを至急行うよう指導した。 </a:t>
            </a:r>
            <a:r>
              <a:rPr lang="ja-JP" altLang="en-US" sz="3200" dirty="0" smtClean="0"/>
              <a:t>　（日刊薬業）</a:t>
            </a:r>
            <a:endParaRPr lang="en-US" altLang="ja-JP" sz="3200" dirty="0"/>
          </a:p>
          <a:p>
            <a:pPr marL="0" indent="0">
              <a:buNone/>
            </a:pPr>
            <a:endParaRPr lang="en-US" altLang="ja-JP" dirty="0"/>
          </a:p>
          <a:p>
            <a:pPr marL="0" indent="0">
              <a:buNone/>
            </a:pPr>
            <a:r>
              <a:rPr kumimoji="1" lang="ja-JP" altLang="en-US" dirty="0"/>
              <a:t>　</a:t>
            </a:r>
            <a:r>
              <a:rPr kumimoji="1" lang="ja-JP" altLang="en-US" dirty="0" smtClean="0"/>
              <a:t>　</a:t>
            </a:r>
            <a:endParaRPr kumimoji="1" lang="en-US" altLang="ja-JP" dirty="0" smtClean="0"/>
          </a:p>
          <a:p>
            <a:endParaRPr kumimoji="1" lang="ja-JP" altLang="en-US" dirty="0"/>
          </a:p>
        </p:txBody>
      </p:sp>
    </p:spTree>
    <p:extLst>
      <p:ext uri="{BB962C8B-B14F-4D97-AF65-F5344CB8AC3E}">
        <p14:creationId xmlns:p14="http://schemas.microsoft.com/office/powerpoint/2010/main" val="262787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228600"/>
            <a:ext cx="9144000" cy="896144"/>
          </a:xfrm>
        </p:spPr>
        <p:txBody>
          <a:bodyPr/>
          <a:lstStyle/>
          <a:p>
            <a:r>
              <a:rPr lang="ja-JP" altLang="en-US" sz="2800" dirty="0"/>
              <a:t>一般財団法人化学及血清療法研究所において製造販売される血液製剤について　</a:t>
            </a:r>
            <a:r>
              <a:rPr lang="ja-JP" altLang="en-US" sz="1800" dirty="0"/>
              <a:t>平成</a:t>
            </a:r>
            <a:r>
              <a:rPr lang="en-US" altLang="ja-JP" sz="1800" dirty="0"/>
              <a:t>27</a:t>
            </a:r>
            <a:r>
              <a:rPr lang="ja-JP" altLang="en-US" sz="1800" dirty="0"/>
              <a:t>年</a:t>
            </a:r>
            <a:r>
              <a:rPr lang="en-US" altLang="ja-JP" sz="1800" dirty="0"/>
              <a:t>6</a:t>
            </a:r>
            <a:r>
              <a:rPr lang="ja-JP" altLang="en-US" sz="1800" dirty="0"/>
              <a:t>月</a:t>
            </a:r>
            <a:r>
              <a:rPr lang="en-US" altLang="ja-JP" sz="1800" dirty="0"/>
              <a:t>5</a:t>
            </a:r>
            <a:r>
              <a:rPr lang="ja-JP" altLang="en-US" sz="1800" dirty="0"/>
              <a:t>日医薬食品局監視指導・麻薬対策課</a:t>
            </a:r>
          </a:p>
        </p:txBody>
      </p:sp>
      <p:sp>
        <p:nvSpPr>
          <p:cNvPr id="3" name="コンテンツ プレースホルダー 2"/>
          <p:cNvSpPr>
            <a:spLocks noGrp="1"/>
          </p:cNvSpPr>
          <p:nvPr>
            <p:ph idx="1"/>
          </p:nvPr>
        </p:nvSpPr>
        <p:spPr>
          <a:xfrm>
            <a:off x="1524000" y="1268760"/>
            <a:ext cx="9144000" cy="5589240"/>
          </a:xfrm>
        </p:spPr>
        <p:txBody>
          <a:bodyPr/>
          <a:lstStyle/>
          <a:p>
            <a:pPr marL="0" indent="0">
              <a:buNone/>
            </a:pPr>
            <a:r>
              <a:rPr lang="ja-JP" altLang="en-US" dirty="0" smtClean="0"/>
              <a:t>　</a:t>
            </a:r>
            <a:r>
              <a:rPr lang="ja-JP" altLang="en-US" dirty="0"/>
              <a:t>一般財団法人化学及血清療法研究所（以下「化血研」）において、同社が製造販売する血液製剤のうち</a:t>
            </a:r>
            <a:r>
              <a:rPr lang="en-US" altLang="ja-JP" dirty="0"/>
              <a:t>12</a:t>
            </a:r>
            <a:r>
              <a:rPr lang="ja-JP" altLang="en-US" dirty="0"/>
              <a:t>製品</a:t>
            </a:r>
            <a:r>
              <a:rPr lang="en-US" altLang="ja-JP" dirty="0"/>
              <a:t>26</a:t>
            </a:r>
            <a:r>
              <a:rPr lang="ja-JP" altLang="en-US" dirty="0"/>
              <a:t>品目（別紙）が、承認書と異なる製造方法により製造されていることが判明しました。   </a:t>
            </a:r>
          </a:p>
          <a:p>
            <a:pPr marL="0" indent="0">
              <a:buNone/>
            </a:pPr>
            <a:r>
              <a:rPr lang="ja-JP" altLang="en-US" dirty="0"/>
              <a:t>  </a:t>
            </a:r>
            <a:r>
              <a:rPr lang="ja-JP" altLang="en-US" dirty="0"/>
              <a:t>＜承認書と異なる製造方法＞ </a:t>
            </a:r>
          </a:p>
          <a:p>
            <a:pPr marL="0" indent="0">
              <a:buNone/>
            </a:pPr>
            <a:r>
              <a:rPr lang="ja-JP" altLang="en-US" dirty="0"/>
              <a:t>  </a:t>
            </a:r>
            <a:r>
              <a:rPr lang="ja-JP" altLang="en-US" dirty="0"/>
              <a:t>　　</a:t>
            </a:r>
            <a:r>
              <a:rPr lang="ja-JP" altLang="en-US" dirty="0">
                <a:solidFill>
                  <a:srgbClr val="C00000"/>
                </a:solidFill>
              </a:rPr>
              <a:t>・ 承認書に記載していないヘパリンを添加。 </a:t>
            </a:r>
          </a:p>
          <a:p>
            <a:pPr marL="0" indent="0">
              <a:buNone/>
            </a:pPr>
            <a:r>
              <a:rPr lang="ja-JP" altLang="en-US" dirty="0">
                <a:solidFill>
                  <a:srgbClr val="C00000"/>
                </a:solidFill>
              </a:rPr>
              <a:t>  </a:t>
            </a:r>
            <a:r>
              <a:rPr lang="ja-JP" altLang="en-US" dirty="0">
                <a:solidFill>
                  <a:srgbClr val="C00000"/>
                </a:solidFill>
              </a:rPr>
              <a:t>　　・ 承認書に記載された量と異なる添加剤を使用。 </a:t>
            </a:r>
          </a:p>
          <a:p>
            <a:pPr marL="0" indent="0">
              <a:buNone/>
            </a:pPr>
            <a:r>
              <a:rPr lang="ja-JP" altLang="en-US" dirty="0">
                <a:solidFill>
                  <a:srgbClr val="C00000"/>
                </a:solidFill>
              </a:rPr>
              <a:t>  </a:t>
            </a:r>
            <a:r>
              <a:rPr lang="ja-JP" altLang="en-US" dirty="0">
                <a:solidFill>
                  <a:srgbClr val="C00000"/>
                </a:solidFill>
              </a:rPr>
              <a:t>　　・ 承認書に記載された工程を一部改変・省略。 </a:t>
            </a:r>
          </a:p>
          <a:p>
            <a:pPr marL="0" indent="0">
              <a:buNone/>
            </a:pPr>
            <a:r>
              <a:rPr lang="ja-JP" altLang="en-US" dirty="0"/>
              <a:t>これら</a:t>
            </a:r>
            <a:r>
              <a:rPr lang="en-US" altLang="ja-JP" dirty="0"/>
              <a:t>12</a:t>
            </a:r>
            <a:r>
              <a:rPr lang="ja-JP" altLang="en-US" dirty="0"/>
              <a:t>製品</a:t>
            </a:r>
            <a:r>
              <a:rPr lang="en-US" altLang="ja-JP" dirty="0"/>
              <a:t>26</a:t>
            </a:r>
            <a:r>
              <a:rPr lang="ja-JP" altLang="en-US" dirty="0"/>
              <a:t>品目について、これまで把握した情報や現在までの健康被害の報告からは、健康に重大な影響を与える可能性は低いと</a:t>
            </a:r>
            <a:r>
              <a:rPr lang="ja-JP" altLang="en-US" dirty="0"/>
              <a:t>考えます。</a:t>
            </a:r>
            <a:endParaRPr kumimoji="1" lang="ja-JP" altLang="en-US" dirty="0"/>
          </a:p>
        </p:txBody>
      </p:sp>
    </p:spTree>
    <p:extLst>
      <p:ext uri="{BB962C8B-B14F-4D97-AF65-F5344CB8AC3E}">
        <p14:creationId xmlns:p14="http://schemas.microsoft.com/office/powerpoint/2010/main" val="2093276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2050" y="228600"/>
            <a:ext cx="9696450" cy="896144"/>
          </a:xfrm>
        </p:spPr>
        <p:txBody>
          <a:bodyPr/>
          <a:lstStyle/>
          <a:p>
            <a:r>
              <a:rPr lang="ja-JP" altLang="en-US" sz="2800" dirty="0"/>
              <a:t>一般財団法人化学及血清療法研究所において製造販売される血液製剤について　</a:t>
            </a:r>
            <a:r>
              <a:rPr lang="ja-JP" altLang="en-US" sz="1800" dirty="0"/>
              <a:t>平成</a:t>
            </a:r>
            <a:r>
              <a:rPr lang="en-US" altLang="ja-JP" sz="1800" dirty="0"/>
              <a:t>27</a:t>
            </a:r>
            <a:r>
              <a:rPr lang="ja-JP" altLang="en-US" sz="1800" dirty="0"/>
              <a:t>年</a:t>
            </a:r>
            <a:r>
              <a:rPr lang="en-US" altLang="ja-JP" sz="1800" dirty="0"/>
              <a:t>6</a:t>
            </a:r>
            <a:r>
              <a:rPr lang="ja-JP" altLang="en-US" sz="1800" dirty="0"/>
              <a:t>月</a:t>
            </a:r>
            <a:r>
              <a:rPr lang="en-US" altLang="ja-JP" sz="1800" dirty="0"/>
              <a:t>5</a:t>
            </a:r>
            <a:r>
              <a:rPr lang="ja-JP" altLang="en-US" sz="1800" dirty="0"/>
              <a:t>日医薬食品局監視指導・麻薬対策課</a:t>
            </a:r>
          </a:p>
        </p:txBody>
      </p:sp>
      <p:sp>
        <p:nvSpPr>
          <p:cNvPr id="3" name="コンテンツ プレースホルダー 2"/>
          <p:cNvSpPr>
            <a:spLocks noGrp="1"/>
          </p:cNvSpPr>
          <p:nvPr>
            <p:ph idx="1"/>
          </p:nvPr>
        </p:nvSpPr>
        <p:spPr>
          <a:xfrm>
            <a:off x="971550" y="1352550"/>
            <a:ext cx="10172700" cy="5505450"/>
          </a:xfrm>
        </p:spPr>
        <p:txBody>
          <a:bodyPr>
            <a:normAutofit fontScale="32500" lnSpcReduction="20000"/>
          </a:bodyPr>
          <a:lstStyle/>
          <a:p>
            <a:pPr marL="0" indent="0">
              <a:buNone/>
            </a:pPr>
            <a:r>
              <a:rPr lang="ja-JP" altLang="en-US" sz="8000" dirty="0"/>
              <a:t>　</a:t>
            </a:r>
            <a:r>
              <a:rPr lang="ja-JP" altLang="en-US" sz="8000" dirty="0" smtClean="0"/>
              <a:t>厚生</a:t>
            </a:r>
            <a:r>
              <a:rPr lang="ja-JP" altLang="en-US" sz="8000" dirty="0"/>
              <a:t>労働省としては、</a:t>
            </a:r>
            <a:r>
              <a:rPr lang="en-US" altLang="ja-JP" sz="8000" dirty="0"/>
              <a:t>12</a:t>
            </a:r>
            <a:r>
              <a:rPr lang="ja-JP" altLang="en-US" sz="8000" dirty="0"/>
              <a:t>製品</a:t>
            </a:r>
            <a:r>
              <a:rPr lang="en-US" altLang="ja-JP" sz="8000" dirty="0"/>
              <a:t>26</a:t>
            </a:r>
            <a:r>
              <a:rPr lang="ja-JP" altLang="en-US" sz="8000" dirty="0"/>
              <a:t>品目について、出荷を差し止めるとともに</a:t>
            </a:r>
            <a:r>
              <a:rPr lang="ja-JP" altLang="en-US" sz="8000" dirty="0" smtClean="0"/>
              <a:t>、速やか</a:t>
            </a:r>
            <a:r>
              <a:rPr lang="ja-JP" altLang="en-US" sz="8000" dirty="0"/>
              <a:t>に承認内容の一部変更申請等必要な対応を行うよう、化血研に</a:t>
            </a:r>
            <a:r>
              <a:rPr lang="ja-JP" altLang="en-US" sz="8000" dirty="0" smtClean="0"/>
              <a:t>指導して</a:t>
            </a:r>
            <a:r>
              <a:rPr lang="ja-JP" altLang="en-US" sz="8000" dirty="0"/>
              <a:t>います。 </a:t>
            </a:r>
          </a:p>
          <a:p>
            <a:pPr marL="0" indent="0">
              <a:buNone/>
            </a:pPr>
            <a:r>
              <a:rPr lang="ja-JP" altLang="en-US" sz="8000" dirty="0"/>
              <a:t>   </a:t>
            </a:r>
            <a:r>
              <a:rPr lang="ja-JP" altLang="en-US" sz="8000" dirty="0"/>
              <a:t>さらに、代替製品がない、又は代替品に切り替えると患者の生命に影響</a:t>
            </a:r>
            <a:r>
              <a:rPr lang="ja-JP" altLang="en-US" sz="8000" dirty="0" smtClean="0"/>
              <a:t>を及ぼす</a:t>
            </a:r>
            <a:r>
              <a:rPr lang="ja-JP" altLang="en-US" sz="8000" dirty="0"/>
              <a:t>６製品</a:t>
            </a:r>
            <a:r>
              <a:rPr lang="en-US" altLang="ja-JP" sz="8000" dirty="0"/>
              <a:t>16</a:t>
            </a:r>
            <a:r>
              <a:rPr lang="ja-JP" altLang="en-US" sz="8000" dirty="0"/>
              <a:t>品目（別紙１～６）については、医療現場での使用に影響</a:t>
            </a:r>
            <a:r>
              <a:rPr lang="ja-JP" altLang="en-US" sz="8000" dirty="0" smtClean="0"/>
              <a:t>が出ない</a:t>
            </a:r>
            <a:r>
              <a:rPr lang="ja-JP" altLang="en-US" sz="8000" dirty="0"/>
              <a:t>よう、現在の正確な製造工程、製造記録などにより安全性を確認</a:t>
            </a:r>
            <a:r>
              <a:rPr lang="ja-JP" altLang="en-US" sz="8000" dirty="0" smtClean="0"/>
              <a:t>した上</a:t>
            </a:r>
            <a:r>
              <a:rPr lang="ja-JP" altLang="en-US" sz="8000" dirty="0"/>
              <a:t>で、一部変更承認等必要な対応がとられる前であっても例外的に出荷</a:t>
            </a:r>
            <a:r>
              <a:rPr lang="ja-JP" altLang="en-US" sz="8000" dirty="0" smtClean="0"/>
              <a:t>を認める</a:t>
            </a:r>
            <a:r>
              <a:rPr lang="ja-JP" altLang="en-US" sz="8000" dirty="0"/>
              <a:t>こととしています。 </a:t>
            </a:r>
            <a:endParaRPr lang="en-US" altLang="ja-JP" sz="8000" dirty="0"/>
          </a:p>
          <a:p>
            <a:pPr marL="0" indent="0">
              <a:buNone/>
            </a:pPr>
            <a:r>
              <a:rPr lang="ja-JP" altLang="en-US" sz="8000" dirty="0"/>
              <a:t>⇒</a:t>
            </a:r>
            <a:r>
              <a:rPr lang="ja-JP" altLang="en-US" sz="8000" b="1" dirty="0">
                <a:solidFill>
                  <a:srgbClr val="000099"/>
                </a:solidFill>
              </a:rPr>
              <a:t>欠品になるものは継続、欠品にならないものは出荷停止</a:t>
            </a:r>
            <a:r>
              <a:rPr lang="ja-JP" altLang="en-US" sz="8000" b="1" dirty="0" smtClean="0">
                <a:solidFill>
                  <a:srgbClr val="000099"/>
                </a:solidFill>
              </a:rPr>
              <a:t>。今回</a:t>
            </a:r>
            <a:r>
              <a:rPr lang="ja-JP" altLang="en-US" sz="8000" b="1" dirty="0">
                <a:solidFill>
                  <a:srgbClr val="000099"/>
                </a:solidFill>
              </a:rPr>
              <a:t>は</a:t>
            </a:r>
            <a:r>
              <a:rPr lang="ja-JP" altLang="en-US" sz="8000" b="1" dirty="0" smtClean="0">
                <a:solidFill>
                  <a:srgbClr val="000099"/>
                </a:solidFill>
              </a:rPr>
              <a:t>製品</a:t>
            </a:r>
            <a:r>
              <a:rPr lang="ja-JP" altLang="en-US" sz="8000" b="1" dirty="0">
                <a:solidFill>
                  <a:srgbClr val="000099"/>
                </a:solidFill>
              </a:rPr>
              <a:t>回収まではしていない。</a:t>
            </a:r>
            <a:endParaRPr lang="en-US" altLang="ja-JP" sz="8000" b="1" dirty="0">
              <a:solidFill>
                <a:srgbClr val="000099"/>
              </a:solidFill>
            </a:endParaRPr>
          </a:p>
          <a:p>
            <a:pPr marL="0" indent="0">
              <a:buNone/>
            </a:pPr>
            <a:r>
              <a:rPr lang="ja-JP" altLang="en-US" sz="8000" dirty="0"/>
              <a:t>処分</a:t>
            </a:r>
            <a:r>
              <a:rPr lang="ja-JP" altLang="en-US" sz="8000" dirty="0"/>
              <a:t>はこれから？（</a:t>
            </a:r>
            <a:r>
              <a:rPr lang="ja-JP" altLang="en-US" sz="8000" b="1" dirty="0">
                <a:solidFill>
                  <a:srgbClr val="C00000"/>
                </a:solidFill>
              </a:rPr>
              <a:t>知っていたか、知らなかったか</a:t>
            </a:r>
            <a:r>
              <a:rPr lang="ja-JP" altLang="en-US" sz="8000" dirty="0" smtClean="0"/>
              <a:t>）</a:t>
            </a:r>
            <a:endParaRPr lang="en-US" altLang="ja-JP" sz="8000" dirty="0" smtClean="0"/>
          </a:p>
          <a:p>
            <a:pPr marL="0" indent="0">
              <a:buNone/>
            </a:pPr>
            <a:r>
              <a:rPr lang="ja-JP" altLang="en-US" sz="8000" dirty="0"/>
              <a:t>知</a:t>
            </a:r>
            <a:r>
              <a:rPr lang="ja-JP" altLang="en-US" sz="8000" dirty="0" smtClean="0"/>
              <a:t>っていて、製造を繰り返していた場合は悪質と判断される場合もある。</a:t>
            </a:r>
            <a:endParaRPr lang="en-US" altLang="ja-JP" sz="8000" dirty="0" smtClean="0"/>
          </a:p>
          <a:p>
            <a:pPr marL="0" indent="0">
              <a:buNone/>
            </a:pPr>
            <a:r>
              <a:rPr lang="ja-JP" altLang="en-US" sz="8000" dirty="0" smtClean="0"/>
              <a:t>処方</a:t>
            </a:r>
            <a:r>
              <a:rPr lang="ja-JP" altLang="en-US" sz="8000" dirty="0"/>
              <a:t>成分</a:t>
            </a:r>
            <a:r>
              <a:rPr lang="ja-JP" altLang="en-US" sz="8000" dirty="0" smtClean="0"/>
              <a:t>に別のものを添加することが行われていることが認識が低かった。</a:t>
            </a:r>
            <a:endParaRPr lang="en-US" altLang="ja-JP" sz="8000" dirty="0"/>
          </a:p>
          <a:p>
            <a:pPr marL="0" indent="0">
              <a:buNone/>
            </a:pPr>
            <a:r>
              <a:rPr lang="ja-JP" altLang="en-US" sz="8000" dirty="0"/>
              <a:t>　</a:t>
            </a:r>
            <a:r>
              <a:rPr lang="ja-JP" altLang="en-US" sz="8000" dirty="0"/>
              <a:t>　</a:t>
            </a:r>
            <a:endParaRPr lang="ja-JP" altLang="en-US" sz="8000" dirty="0"/>
          </a:p>
          <a:p>
            <a:pPr marL="0" indent="0">
              <a:buNone/>
            </a:pPr>
            <a:endParaRPr lang="en-US" altLang="ja-JP" dirty="0"/>
          </a:p>
          <a:p>
            <a:pPr marL="0" indent="0">
              <a:buNone/>
            </a:pPr>
            <a:r>
              <a:rPr kumimoji="1" lang="ja-JP" altLang="en-US" dirty="0"/>
              <a:t>　</a:t>
            </a:r>
            <a:r>
              <a:rPr kumimoji="1" lang="ja-JP" altLang="en-US" dirty="0" smtClean="0"/>
              <a:t>　</a:t>
            </a:r>
            <a:endParaRPr kumimoji="1" lang="en-US" altLang="ja-JP" dirty="0" smtClean="0"/>
          </a:p>
          <a:p>
            <a:endParaRPr kumimoji="1" lang="ja-JP" altLang="en-US" dirty="0"/>
          </a:p>
        </p:txBody>
      </p:sp>
    </p:spTree>
    <p:extLst>
      <p:ext uri="{BB962C8B-B14F-4D97-AF65-F5344CB8AC3E}">
        <p14:creationId xmlns:p14="http://schemas.microsoft.com/office/powerpoint/2010/main" val="3237422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37</Words>
  <Application>Microsoft Office PowerPoint</Application>
  <PresentationFormat>ワイド画面</PresentationFormat>
  <Paragraphs>21</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Arial</vt:lpstr>
      <vt:lpstr>Calibri</vt:lpstr>
      <vt:lpstr>Calibri Light</vt:lpstr>
      <vt:lpstr>Office テーマ</vt:lpstr>
      <vt:lpstr>化血研の全12血漿分画製剤、出荷停止に　　 ヘパリン添加など、承認書と異なる製造で( 2015年6月5日 )</vt:lpstr>
      <vt:lpstr>一般財団法人化学及血清療法研究所において製造販売される血液製剤について　平成27年6月5日医薬食品局監視指導・麻薬対策課</vt:lpstr>
      <vt:lpstr>一般財団法人化学及血清療法研究所において製造販売される血液製剤について　平成27年6月5日医薬食品局監視指導・麻薬対策課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24</cp:revision>
  <dcterms:created xsi:type="dcterms:W3CDTF">2015-03-05T03:29:01Z</dcterms:created>
  <dcterms:modified xsi:type="dcterms:W3CDTF">2015-08-19T01:12:21Z</dcterms:modified>
</cp:coreProperties>
</file>