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2" d="100"/>
          <a:sy n="42" d="100"/>
        </p:scale>
        <p:origin x="64"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2018/8/22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800100"/>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ポンタール細粒９８．５％</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ポンタール散５０％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61358"/>
            <a:ext cx="12191999" cy="5796644"/>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b="1" dirty="0">
                <a:solidFill>
                  <a:schemeClr val="accent5">
                    <a:lumMod val="75000"/>
                  </a:schemeClr>
                </a:solidFill>
              </a:rPr>
              <a:t>（１）　３　　　　　　　　　　３</a:t>
            </a:r>
            <a:r>
              <a:rPr lang="en-US" altLang="ja-JP" sz="2400" b="1" dirty="0">
                <a:solidFill>
                  <a:schemeClr val="accent5">
                    <a:lumMod val="75000"/>
                  </a:schemeClr>
                </a:solidFill>
              </a:rPr>
              <a:t>,</a:t>
            </a:r>
            <a:r>
              <a:rPr lang="ja-JP" altLang="en-US" sz="2400" b="1" dirty="0">
                <a:solidFill>
                  <a:schemeClr val="accent5">
                    <a:lumMod val="75000"/>
                  </a:schemeClr>
                </a:solidFill>
              </a:rPr>
              <a:t>８７３　　　                              </a:t>
            </a:r>
          </a:p>
          <a:p>
            <a:pPr marL="0" indent="0">
              <a:buNone/>
            </a:pPr>
            <a:r>
              <a:rPr lang="ja-JP" altLang="en-US" sz="2400" b="1" dirty="0">
                <a:solidFill>
                  <a:schemeClr val="accent5">
                    <a:lumMod val="75000"/>
                  </a:schemeClr>
                </a:solidFill>
              </a:rPr>
              <a:t>（２）　１１　　　　　　　　 １７</a:t>
            </a:r>
            <a:r>
              <a:rPr lang="en-US" altLang="ja-JP" sz="2400" b="1" dirty="0">
                <a:solidFill>
                  <a:schemeClr val="accent5">
                    <a:lumMod val="75000"/>
                  </a:schemeClr>
                </a:solidFill>
              </a:rPr>
              <a:t>,</a:t>
            </a:r>
            <a:r>
              <a:rPr lang="ja-JP" altLang="en-US" sz="2400" b="1" dirty="0">
                <a:solidFill>
                  <a:schemeClr val="accent5">
                    <a:lumMod val="75000"/>
                  </a:schemeClr>
                </a:solidFill>
              </a:rPr>
              <a:t>２０６　　　         </a:t>
            </a:r>
            <a:r>
              <a:rPr lang="en-US" altLang="ja-JP" sz="2400" b="1" dirty="0">
                <a:solidFill>
                  <a:schemeClr val="accent5">
                    <a:lumMod val="75000"/>
                  </a:schemeClr>
                </a:solidFill>
              </a:rPr>
              <a:t>2016</a:t>
            </a:r>
            <a:r>
              <a:rPr lang="ja-JP" altLang="en-US" sz="2400" b="1" dirty="0">
                <a:solidFill>
                  <a:schemeClr val="accent5">
                    <a:lumMod val="75000"/>
                  </a:schemeClr>
                </a:solidFill>
              </a:rPr>
              <a:t>年</a:t>
            </a:r>
            <a:r>
              <a:rPr lang="en-US" altLang="ja-JP" sz="2400" b="1" dirty="0">
                <a:solidFill>
                  <a:schemeClr val="accent5">
                    <a:lumMod val="75000"/>
                  </a:schemeClr>
                </a:solidFill>
              </a:rPr>
              <a:t>11</a:t>
            </a:r>
            <a:r>
              <a:rPr lang="ja-JP" altLang="en-US" sz="2400" b="1" dirty="0">
                <a:solidFill>
                  <a:schemeClr val="accent5">
                    <a:lumMod val="75000"/>
                  </a:schemeClr>
                </a:solidFill>
              </a:rPr>
              <a:t>月</a:t>
            </a:r>
            <a:r>
              <a:rPr lang="en-US" altLang="ja-JP" sz="2400" b="1" dirty="0">
                <a:solidFill>
                  <a:schemeClr val="accent5">
                    <a:lumMod val="75000"/>
                  </a:schemeClr>
                </a:solidFill>
              </a:rPr>
              <a:t>01</a:t>
            </a:r>
            <a:r>
              <a:rPr lang="ja-JP" altLang="en-US" sz="2400" b="1" dirty="0">
                <a:solidFill>
                  <a:schemeClr val="accent5">
                    <a:lumMod val="75000"/>
                  </a:schemeClr>
                </a:solidFill>
              </a:rPr>
              <a:t>日～</a:t>
            </a:r>
            <a:r>
              <a:rPr lang="en-US" altLang="ja-JP" sz="2400" b="1" dirty="0">
                <a:solidFill>
                  <a:schemeClr val="accent5">
                    <a:lumMod val="75000"/>
                  </a:schemeClr>
                </a:solidFill>
              </a:rPr>
              <a:t>2018</a:t>
            </a:r>
            <a:r>
              <a:rPr lang="ja-JP" altLang="en-US" sz="2400" b="1" dirty="0">
                <a:solidFill>
                  <a:schemeClr val="accent5">
                    <a:lumMod val="75000"/>
                  </a:schemeClr>
                </a:solidFill>
              </a:rPr>
              <a:t>年</a:t>
            </a:r>
            <a:r>
              <a:rPr lang="en-US" altLang="ja-JP" sz="2400" b="1" dirty="0">
                <a:solidFill>
                  <a:schemeClr val="accent5">
                    <a:lumMod val="75000"/>
                  </a:schemeClr>
                </a:solidFill>
              </a:rPr>
              <a:t>8</a:t>
            </a:r>
            <a:r>
              <a:rPr lang="ja-JP" altLang="en-US" sz="2400" b="1" dirty="0">
                <a:solidFill>
                  <a:schemeClr val="accent5">
                    <a:lumMod val="75000"/>
                  </a:schemeClr>
                </a:solidFill>
              </a:rPr>
              <a:t>月</a:t>
            </a:r>
            <a:r>
              <a:rPr lang="en-US" altLang="ja-JP" sz="2400" b="1" dirty="0">
                <a:solidFill>
                  <a:schemeClr val="accent5">
                    <a:lumMod val="75000"/>
                  </a:schemeClr>
                </a:solidFill>
              </a:rPr>
              <a:t>20</a:t>
            </a:r>
            <a:r>
              <a:rPr lang="ja-JP" altLang="en-US" sz="2400" b="1" dirty="0">
                <a:solidFill>
                  <a:schemeClr val="accent5">
                    <a:lumMod val="75000"/>
                  </a:schemeClr>
                </a:solidFill>
              </a:rPr>
              <a:t>日　</a:t>
            </a:r>
            <a:endParaRPr lang="en-US" altLang="ja-JP" sz="2400" b="1" dirty="0">
              <a:solidFill>
                <a:schemeClr val="accent5">
                  <a:lumMod val="75000"/>
                </a:scheme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8</a:t>
            </a:r>
            <a:r>
              <a:rPr lang="ja-JP" altLang="en-US" dirty="0">
                <a:solidFill>
                  <a:schemeClr val="accent5">
                    <a:lumMod val="75000"/>
                  </a:schemeClr>
                </a:solidFill>
              </a:rPr>
              <a:t>月</a:t>
            </a:r>
            <a:r>
              <a:rPr lang="en-US" altLang="ja-JP" dirty="0">
                <a:solidFill>
                  <a:schemeClr val="accent5">
                    <a:lumMod val="75000"/>
                  </a:schemeClr>
                </a:solidFill>
              </a:rPr>
              <a:t>22</a:t>
            </a:r>
            <a:r>
              <a:rPr lang="ja-JP" altLang="en-US" dirty="0">
                <a:solidFill>
                  <a:schemeClr val="accent5">
                    <a:lumMod val="75000"/>
                  </a:schemeClr>
                </a:solidFill>
              </a:rPr>
              <a:t>日</a:t>
            </a:r>
          </a:p>
          <a:p>
            <a:pPr marL="0" indent="0">
              <a:buNone/>
            </a:pPr>
            <a:r>
              <a:rPr lang="ja-JP" altLang="en-US" sz="2600" dirty="0"/>
              <a:t>ポンタール細粒９８．５％において、製剤の製造中に異物が混入していることが認められました。調査の結果、異物はポリプロピレン及びポリテトラフルオロエチレンと同定され、原薬製造時に混入した可能性が高いと判断いたしました。このため、当該原薬製造所で製造された原薬を使用したポンタール細粒９８．５％、ポンタール散５０％に異物が混入している可能性を完全に否定できないと判断し、万全を期すため自主回収する</a:t>
            </a:r>
          </a:p>
          <a:p>
            <a:pPr marL="0" indent="0">
              <a:buNone/>
            </a:pPr>
            <a:r>
              <a:rPr lang="ja-JP" altLang="en-US" sz="2600" dirty="0"/>
              <a:t>ことといたしました。</a:t>
            </a:r>
          </a:p>
          <a:p>
            <a:pPr marL="0" indent="0">
              <a:buNone/>
            </a:pPr>
            <a:r>
              <a:rPr lang="ja-JP" altLang="en-US" sz="2400" dirty="0"/>
              <a:t>⇒</a:t>
            </a:r>
            <a:r>
              <a:rPr lang="ja-JP" altLang="en-US" sz="2600" b="1" dirty="0">
                <a:solidFill>
                  <a:schemeClr val="accent5">
                    <a:lumMod val="75000"/>
                  </a:schemeClr>
                </a:solidFill>
              </a:rPr>
              <a:t>製造時に原薬は篩過をしているはずである。篩いの上に普段と違って異物が見つかっているかと思われるが、逸脱報告されなかったのでしょう。普段と違う時は報告して調査することが重要に</a:t>
            </a:r>
            <a:r>
              <a:rPr lang="ja-JP" altLang="en-US" sz="2600" b="1">
                <a:solidFill>
                  <a:schemeClr val="accent5">
                    <a:lumMod val="75000"/>
                  </a:schemeClr>
                </a:solidFill>
              </a:rPr>
              <a:t>なります。</a:t>
            </a:r>
            <a:endParaRPr lang="en-US" altLang="ja-JP" sz="2600"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1955</TotalTime>
  <Words>10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販売名：(1)ポンタール細粒９８．５％ 　　　　 　(2)ポンタール散５０％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161</cp:revision>
  <dcterms:created xsi:type="dcterms:W3CDTF">2015-03-05T03:29:01Z</dcterms:created>
  <dcterms:modified xsi:type="dcterms:W3CDTF">2018-08-22T11:12:03Z</dcterms:modified>
</cp:coreProperties>
</file>