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39" d="100"/>
          <a:sy n="39" d="100"/>
        </p:scale>
        <p:origin x="52" y="8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2018/8/22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76200"/>
            <a:ext cx="12192000" cy="800100"/>
          </a:xfrm>
        </p:spPr>
        <p:txBody>
          <a:bodyPr>
            <a:noAutofit/>
          </a:bodyPr>
          <a:lstStyle/>
          <a:p>
            <a:r>
              <a:rPr lang="ja-JP" altLang="en-US" sz="3200" dirty="0">
                <a:sym typeface="Wingdings" panose="05000000000000000000" pitchFamily="2" charset="2"/>
              </a:rPr>
              <a:t>販売名：</a:t>
            </a:r>
            <a:r>
              <a:rPr lang="en-US" altLang="ja-JP" sz="3200" dirty="0">
                <a:sym typeface="Wingdings" panose="05000000000000000000" pitchFamily="2" charset="2"/>
              </a:rPr>
              <a:t>(1)</a:t>
            </a:r>
            <a:r>
              <a:rPr lang="ja-JP" altLang="en-US" sz="3200" dirty="0">
                <a:sym typeface="Wingdings" panose="05000000000000000000" pitchFamily="2" charset="2"/>
              </a:rPr>
              <a:t>ソルアセトＦ輸液</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ソルラクト輸液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61358"/>
            <a:ext cx="12191999" cy="5796644"/>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sz="2400" b="1" dirty="0">
                <a:solidFill>
                  <a:schemeClr val="accent5">
                    <a:lumMod val="75000"/>
                  </a:schemeClr>
                </a:solidFill>
              </a:rPr>
              <a:t>（１）　５　　　　　　　　 ３４２</a:t>
            </a:r>
            <a:r>
              <a:rPr lang="en-US" altLang="ja-JP" sz="2400" b="1" dirty="0">
                <a:solidFill>
                  <a:schemeClr val="accent5">
                    <a:lumMod val="75000"/>
                  </a:schemeClr>
                </a:solidFill>
              </a:rPr>
              <a:t>,</a:t>
            </a:r>
            <a:r>
              <a:rPr lang="ja-JP" altLang="en-US" sz="2400" b="1" dirty="0">
                <a:solidFill>
                  <a:schemeClr val="accent5">
                    <a:lumMod val="75000"/>
                  </a:schemeClr>
                </a:solidFill>
              </a:rPr>
              <a:t>１８０　　　                              </a:t>
            </a:r>
          </a:p>
          <a:p>
            <a:pPr marL="0" indent="0">
              <a:buNone/>
            </a:pPr>
            <a:r>
              <a:rPr lang="ja-JP" altLang="en-US" sz="2400" b="1" dirty="0">
                <a:solidFill>
                  <a:schemeClr val="accent5">
                    <a:lumMod val="75000"/>
                  </a:schemeClr>
                </a:solidFill>
              </a:rPr>
              <a:t>（２）　１　　　　　　　　　 ７９</a:t>
            </a:r>
            <a:r>
              <a:rPr lang="en-US" altLang="ja-JP" sz="2400" b="1" dirty="0">
                <a:solidFill>
                  <a:schemeClr val="accent5">
                    <a:lumMod val="75000"/>
                  </a:schemeClr>
                </a:solidFill>
              </a:rPr>
              <a:t>,</a:t>
            </a:r>
            <a:r>
              <a:rPr lang="ja-JP" altLang="en-US" sz="2400" b="1" dirty="0">
                <a:solidFill>
                  <a:schemeClr val="accent5">
                    <a:lumMod val="75000"/>
                  </a:schemeClr>
                </a:solidFill>
              </a:rPr>
              <a:t>２００　　　         </a:t>
            </a:r>
            <a:r>
              <a:rPr lang="en-US" altLang="ja-JP" sz="2400" b="1" dirty="0">
                <a:solidFill>
                  <a:schemeClr val="accent5">
                    <a:lumMod val="75000"/>
                  </a:schemeClr>
                </a:solidFill>
              </a:rPr>
              <a:t>2018</a:t>
            </a:r>
            <a:r>
              <a:rPr lang="ja-JP" altLang="en-US" sz="2400" b="1" dirty="0">
                <a:solidFill>
                  <a:schemeClr val="accent5">
                    <a:lumMod val="75000"/>
                  </a:schemeClr>
                </a:solidFill>
              </a:rPr>
              <a:t>年</a:t>
            </a:r>
            <a:r>
              <a:rPr lang="en-US" altLang="ja-JP" sz="2400" b="1" dirty="0">
                <a:solidFill>
                  <a:schemeClr val="accent5">
                    <a:lumMod val="75000"/>
                  </a:schemeClr>
                </a:solidFill>
              </a:rPr>
              <a:t>6</a:t>
            </a:r>
            <a:r>
              <a:rPr lang="ja-JP" altLang="en-US" sz="2400" b="1" dirty="0">
                <a:solidFill>
                  <a:schemeClr val="accent5">
                    <a:lumMod val="75000"/>
                  </a:schemeClr>
                </a:solidFill>
              </a:rPr>
              <a:t>月</a:t>
            </a:r>
            <a:r>
              <a:rPr lang="en-US" altLang="ja-JP" sz="2400" b="1" dirty="0">
                <a:solidFill>
                  <a:schemeClr val="accent5">
                    <a:lumMod val="75000"/>
                  </a:schemeClr>
                </a:solidFill>
              </a:rPr>
              <a:t>25</a:t>
            </a:r>
            <a:r>
              <a:rPr lang="ja-JP" altLang="en-US" sz="2400" b="1" dirty="0">
                <a:solidFill>
                  <a:schemeClr val="accent5">
                    <a:lumMod val="75000"/>
                  </a:schemeClr>
                </a:solidFill>
              </a:rPr>
              <a:t>日～</a:t>
            </a:r>
            <a:r>
              <a:rPr lang="en-US" altLang="ja-JP" sz="2400" b="1" dirty="0">
                <a:solidFill>
                  <a:schemeClr val="accent5">
                    <a:lumMod val="75000"/>
                  </a:schemeClr>
                </a:solidFill>
              </a:rPr>
              <a:t>2018</a:t>
            </a:r>
            <a:r>
              <a:rPr lang="ja-JP" altLang="en-US" sz="2400" b="1" dirty="0">
                <a:solidFill>
                  <a:schemeClr val="accent5">
                    <a:lumMod val="75000"/>
                  </a:schemeClr>
                </a:solidFill>
              </a:rPr>
              <a:t>年</a:t>
            </a:r>
            <a:r>
              <a:rPr lang="en-US" altLang="ja-JP" sz="2400" b="1" dirty="0">
                <a:solidFill>
                  <a:schemeClr val="accent5">
                    <a:lumMod val="75000"/>
                  </a:schemeClr>
                </a:solidFill>
              </a:rPr>
              <a:t>8</a:t>
            </a:r>
            <a:r>
              <a:rPr lang="ja-JP" altLang="en-US" sz="2400" b="1" dirty="0">
                <a:solidFill>
                  <a:schemeClr val="accent5">
                    <a:lumMod val="75000"/>
                  </a:schemeClr>
                </a:solidFill>
              </a:rPr>
              <a:t>月</a:t>
            </a:r>
            <a:r>
              <a:rPr lang="en-US" altLang="ja-JP" sz="2400" b="1" dirty="0">
                <a:solidFill>
                  <a:schemeClr val="accent5">
                    <a:lumMod val="75000"/>
                  </a:schemeClr>
                </a:solidFill>
              </a:rPr>
              <a:t>3</a:t>
            </a:r>
            <a:r>
              <a:rPr lang="ja-JP" altLang="en-US" sz="2400" b="1" dirty="0">
                <a:solidFill>
                  <a:schemeClr val="accent5">
                    <a:lumMod val="75000"/>
                  </a:schemeClr>
                </a:solidFill>
              </a:rPr>
              <a:t>日　</a:t>
            </a:r>
            <a:endParaRPr lang="en-US" altLang="ja-JP" sz="2400" b="1" dirty="0">
              <a:solidFill>
                <a:schemeClr val="accent5">
                  <a:lumMod val="75000"/>
                </a:schemeClr>
              </a:solidFill>
            </a:endParaRPr>
          </a:p>
          <a:p>
            <a:pPr marL="0" indent="0">
              <a:buNone/>
            </a:pPr>
            <a:r>
              <a:rPr lang="ja-JP" altLang="en-US" dirty="0">
                <a:solidFill>
                  <a:schemeClr val="accent5">
                    <a:lumMod val="75000"/>
                  </a:schemeClr>
                </a:solidFill>
              </a:rPr>
              <a:t>回収理由　平成</a:t>
            </a:r>
            <a:r>
              <a:rPr lang="en-US" altLang="ja-JP" dirty="0">
                <a:solidFill>
                  <a:schemeClr val="accent5">
                    <a:lumMod val="75000"/>
                  </a:schemeClr>
                </a:solidFill>
              </a:rPr>
              <a:t>30</a:t>
            </a:r>
            <a:r>
              <a:rPr lang="ja-JP" altLang="en-US" dirty="0">
                <a:solidFill>
                  <a:schemeClr val="accent5">
                    <a:lumMod val="75000"/>
                  </a:schemeClr>
                </a:solidFill>
              </a:rPr>
              <a:t>年</a:t>
            </a:r>
            <a:r>
              <a:rPr lang="en-US" altLang="ja-JP" dirty="0">
                <a:solidFill>
                  <a:schemeClr val="accent5">
                    <a:lumMod val="75000"/>
                  </a:schemeClr>
                </a:solidFill>
              </a:rPr>
              <a:t>8</a:t>
            </a:r>
            <a:r>
              <a:rPr lang="ja-JP" altLang="en-US" dirty="0">
                <a:solidFill>
                  <a:schemeClr val="accent5">
                    <a:lumMod val="75000"/>
                  </a:schemeClr>
                </a:solidFill>
              </a:rPr>
              <a:t>月</a:t>
            </a:r>
            <a:r>
              <a:rPr lang="en-US" altLang="ja-JP" dirty="0">
                <a:solidFill>
                  <a:schemeClr val="accent5">
                    <a:lumMod val="75000"/>
                  </a:schemeClr>
                </a:solidFill>
              </a:rPr>
              <a:t>20</a:t>
            </a:r>
            <a:r>
              <a:rPr lang="ja-JP" altLang="en-US" dirty="0">
                <a:solidFill>
                  <a:schemeClr val="accent5">
                    <a:lumMod val="75000"/>
                  </a:schemeClr>
                </a:solidFill>
              </a:rPr>
              <a:t>日</a:t>
            </a:r>
          </a:p>
          <a:p>
            <a:pPr marL="0" indent="0">
              <a:buNone/>
            </a:pPr>
            <a:r>
              <a:rPr lang="ja-JP" altLang="en-US" sz="2600" dirty="0"/>
              <a:t>医療機関にて、ソルアセトＦ輸液の薬液中に異物が混入した製品を発見したとの品質情報を受領いたしました。当該品について調査したところ、設備トラブル時に発生した製造設備由来の金属片が混入したことが判明いたしました。金属片混入の原因は、この設備トラブル時の清掃が不十分であったことで金属片を完全に除去できなかったことに起因すると推察されました。従って、波及範囲は、当該設備で生産した製品（ソルアセトＦ輸液およびソルラクト輸液）のうち、設備トラブルが発生したロットから、金属片混入ルートを含む工程の定期清掃を実施する前のロットと推定され、影響が懸念される製品およびロットについて自主的に回収することといたしました。</a:t>
            </a:r>
          </a:p>
          <a:p>
            <a:pPr marL="0" indent="0">
              <a:buNone/>
            </a:pPr>
            <a:r>
              <a:rPr lang="ja-JP" altLang="en-US" sz="2400" dirty="0"/>
              <a:t>⇒</a:t>
            </a:r>
            <a:r>
              <a:rPr lang="ja-JP" altLang="en-US" sz="2600" b="1" dirty="0">
                <a:solidFill>
                  <a:schemeClr val="accent5">
                    <a:lumMod val="75000"/>
                  </a:schemeClr>
                </a:solidFill>
              </a:rPr>
              <a:t>製造時にガラス異物は見つかっていなかったのでしょうか？　いつもない異物が見つかったら逸脱報告を出し、調査することが重要です。３</a:t>
            </a:r>
            <a:r>
              <a:rPr lang="en-US" altLang="ja-JP" sz="2600" b="1" dirty="0">
                <a:solidFill>
                  <a:schemeClr val="accent5">
                    <a:lumMod val="75000"/>
                  </a:schemeClr>
                </a:solidFill>
              </a:rPr>
              <a:t>H,</a:t>
            </a:r>
            <a:r>
              <a:rPr lang="ja-JP" altLang="en-US" sz="2600" b="1" dirty="0">
                <a:solidFill>
                  <a:schemeClr val="accent5">
                    <a:lumMod val="75000"/>
                  </a:schemeClr>
                </a:solidFill>
              </a:rPr>
              <a:t>５</a:t>
            </a:r>
            <a:r>
              <a:rPr lang="en-US" altLang="ja-JP" sz="2600" b="1" dirty="0">
                <a:solidFill>
                  <a:schemeClr val="accent5">
                    <a:lumMod val="75000"/>
                  </a:schemeClr>
                </a:solidFill>
              </a:rPr>
              <a:t>H</a:t>
            </a:r>
            <a:r>
              <a:rPr lang="ja-JP" altLang="en-US" sz="2600" b="1" dirty="0">
                <a:solidFill>
                  <a:schemeClr val="accent5">
                    <a:lumMod val="75000"/>
                  </a:schemeClr>
                </a:solidFill>
              </a:rPr>
              <a:t>の一つ普段と違う。</a:t>
            </a:r>
            <a:endParaRPr lang="en-US" altLang="ja-JP" sz="2600" b="1" dirty="0">
              <a:solidFill>
                <a:schemeClr val="accent5">
                  <a:lumMod val="75000"/>
                </a:schemeClr>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1949</TotalTime>
  <Words>11</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販売名：(1)ソルアセトＦ輸液 　　　　　(2)ソルラクト輸液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160</cp:revision>
  <dcterms:created xsi:type="dcterms:W3CDTF">2015-03-05T03:29:01Z</dcterms:created>
  <dcterms:modified xsi:type="dcterms:W3CDTF">2018-08-22T01:49:25Z</dcterms:modified>
</cp:coreProperties>
</file>