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32" y="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2018/7/30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800100"/>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ゴナックス皮下注用８０ｍｇ</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ゴナックス皮下注用１２０ｍｇ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81100"/>
            <a:ext cx="12191999" cy="5676901"/>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b="1" dirty="0">
                <a:solidFill>
                  <a:schemeClr val="accent5">
                    <a:lumMod val="75000"/>
                  </a:schemeClr>
                </a:solidFill>
              </a:rPr>
              <a:t>（１）　８　　　　　　　　 </a:t>
            </a:r>
            <a:r>
              <a:rPr lang="en-US" altLang="ja-JP" b="1" dirty="0">
                <a:solidFill>
                  <a:schemeClr val="accent5">
                    <a:lumMod val="75000"/>
                  </a:schemeClr>
                </a:solidFill>
              </a:rPr>
              <a:t>31,211</a:t>
            </a:r>
            <a:r>
              <a:rPr lang="ja-JP" altLang="en-US" b="1" dirty="0">
                <a:solidFill>
                  <a:schemeClr val="accent5">
                    <a:lumMod val="75000"/>
                  </a:schemeClr>
                </a:solidFill>
              </a:rPr>
              <a:t>　　　                              </a:t>
            </a:r>
          </a:p>
          <a:p>
            <a:pPr marL="0" indent="0">
              <a:buNone/>
            </a:pPr>
            <a:r>
              <a:rPr lang="ja-JP" altLang="en-US" b="1" dirty="0">
                <a:solidFill>
                  <a:schemeClr val="accent5">
                    <a:lumMod val="75000"/>
                  </a:schemeClr>
                </a:solidFill>
              </a:rPr>
              <a:t>（２）　５　　　　　　　　　</a:t>
            </a:r>
            <a:r>
              <a:rPr lang="en-US" altLang="ja-JP" b="1" dirty="0">
                <a:solidFill>
                  <a:schemeClr val="accent5">
                    <a:lumMod val="75000"/>
                  </a:schemeClr>
                </a:solidFill>
              </a:rPr>
              <a:t>2,233</a:t>
            </a:r>
            <a:r>
              <a:rPr lang="ja-JP" altLang="en-US" b="1" dirty="0">
                <a:solidFill>
                  <a:schemeClr val="accent5">
                    <a:lumMod val="75000"/>
                  </a:schemeClr>
                </a:solidFill>
              </a:rPr>
              <a:t>　　　                  </a:t>
            </a:r>
            <a:r>
              <a:rPr lang="en-US" altLang="ja-JP" b="1" dirty="0">
                <a:solidFill>
                  <a:schemeClr val="accent5">
                    <a:lumMod val="75000"/>
                  </a:schemeClr>
                </a:solidFill>
              </a:rPr>
              <a:t>2017</a:t>
            </a:r>
            <a:r>
              <a:rPr lang="ja-JP" altLang="en-US" b="1" dirty="0">
                <a:solidFill>
                  <a:schemeClr val="accent5">
                    <a:lumMod val="75000"/>
                  </a:schemeClr>
                </a:solidFill>
              </a:rPr>
              <a:t>年</a:t>
            </a:r>
            <a:r>
              <a:rPr lang="en-US" altLang="ja-JP" b="1" dirty="0">
                <a:solidFill>
                  <a:schemeClr val="accent5">
                    <a:lumMod val="75000"/>
                  </a:schemeClr>
                </a:solidFill>
              </a:rPr>
              <a:t>12</a:t>
            </a:r>
            <a:r>
              <a:rPr lang="ja-JP" altLang="en-US" b="1" dirty="0">
                <a:solidFill>
                  <a:schemeClr val="accent5">
                    <a:lumMod val="75000"/>
                  </a:schemeClr>
                </a:solidFill>
              </a:rPr>
              <a:t>月</a:t>
            </a:r>
            <a:r>
              <a:rPr lang="en-US" altLang="ja-JP" b="1" dirty="0">
                <a:solidFill>
                  <a:schemeClr val="accent5">
                    <a:lumMod val="75000"/>
                  </a:schemeClr>
                </a:solidFill>
              </a:rPr>
              <a:t>27</a:t>
            </a:r>
            <a:r>
              <a:rPr lang="ja-JP" altLang="en-US" b="1" dirty="0">
                <a:solidFill>
                  <a:schemeClr val="accent5">
                    <a:lumMod val="75000"/>
                  </a:schemeClr>
                </a:solidFill>
              </a:rPr>
              <a:t>日～</a:t>
            </a:r>
            <a:r>
              <a:rPr lang="en-US" altLang="ja-JP" b="1" dirty="0">
                <a:solidFill>
                  <a:schemeClr val="accent5">
                    <a:lumMod val="75000"/>
                  </a:schemeClr>
                </a:solidFill>
              </a:rPr>
              <a:t>2018</a:t>
            </a:r>
            <a:r>
              <a:rPr lang="ja-JP" altLang="en-US" b="1" dirty="0">
                <a:solidFill>
                  <a:schemeClr val="accent5">
                    <a:lumMod val="75000"/>
                  </a:schemeClr>
                </a:solidFill>
              </a:rPr>
              <a:t>年５月７日　</a:t>
            </a:r>
            <a:endParaRPr lang="en-US" altLang="ja-JP" b="1" dirty="0">
              <a:solidFill>
                <a:schemeClr val="accent5">
                  <a:lumMod val="75000"/>
                </a:schemeClr>
              </a:solidFill>
            </a:endParaRP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a:t>
            </a:r>
            <a:r>
              <a:rPr lang="en-US" altLang="ja-JP" dirty="0">
                <a:solidFill>
                  <a:schemeClr val="accent5">
                    <a:lumMod val="75000"/>
                  </a:schemeClr>
                </a:solidFill>
              </a:rPr>
              <a:t>7</a:t>
            </a:r>
            <a:r>
              <a:rPr lang="ja-JP" altLang="en-US" dirty="0">
                <a:solidFill>
                  <a:schemeClr val="accent5">
                    <a:lumMod val="75000"/>
                  </a:schemeClr>
                </a:solidFill>
              </a:rPr>
              <a:t>月３０日</a:t>
            </a:r>
          </a:p>
          <a:p>
            <a:pPr marL="0" indent="0">
              <a:buNone/>
            </a:pPr>
            <a:r>
              <a:rPr lang="ja-JP" altLang="en-US" dirty="0"/>
              <a:t>当該製品を製造する外国製造業者の法人格が変更されましたが、変更後の法人で新規外国製造業者認定が取得されておらず、外国製造業者認定を保持していない期間に当該製造所で製造されたロットに限定して自主回収を行います。</a:t>
            </a:r>
            <a:endParaRPr lang="en-US" altLang="ja-JP" dirty="0"/>
          </a:p>
          <a:p>
            <a:pPr marL="0" indent="0">
              <a:buNone/>
            </a:pPr>
            <a:r>
              <a:rPr lang="ja-JP" altLang="en-US" sz="2400" dirty="0"/>
              <a:t>⇒</a:t>
            </a:r>
            <a:endParaRPr lang="en-US" altLang="ja-JP" sz="2400" dirty="0"/>
          </a:p>
          <a:p>
            <a:pPr marL="0" indent="0">
              <a:buNone/>
            </a:pPr>
            <a:r>
              <a:rPr lang="ja-JP" altLang="en-US" sz="2400" dirty="0">
                <a:solidFill>
                  <a:srgbClr val="C00000"/>
                </a:solidFill>
              </a:rPr>
              <a:t>法人格が変わっても品質に影響ないのになぜ製品回収をするのでしょう？</a:t>
            </a:r>
            <a:endParaRPr lang="en-US" altLang="ja-JP" sz="2400" dirty="0">
              <a:solidFill>
                <a:srgbClr val="C00000"/>
              </a:solidFill>
            </a:endParaRPr>
          </a:p>
          <a:p>
            <a:pPr marL="0" indent="0">
              <a:buNone/>
            </a:pPr>
            <a:r>
              <a:rPr lang="ja-JP" altLang="en-US" sz="2400" dirty="0">
                <a:solidFill>
                  <a:srgbClr val="C00000"/>
                </a:solidFill>
              </a:rPr>
              <a:t>山本化学工業では、</a:t>
            </a:r>
            <a:r>
              <a:rPr lang="en-US" altLang="ja-JP" sz="2400" dirty="0">
                <a:solidFill>
                  <a:srgbClr val="C00000"/>
                </a:solidFill>
              </a:rPr>
              <a:t>MF</a:t>
            </a:r>
            <a:r>
              <a:rPr lang="ja-JP" altLang="en-US" sz="2400" dirty="0">
                <a:solidFill>
                  <a:srgbClr val="C00000"/>
                </a:solidFill>
              </a:rPr>
              <a:t>違反、</a:t>
            </a:r>
            <a:r>
              <a:rPr lang="en-US" altLang="ja-JP" sz="2400" dirty="0">
                <a:solidFill>
                  <a:srgbClr val="C00000"/>
                </a:solidFill>
              </a:rPr>
              <a:t>GMP</a:t>
            </a:r>
            <a:r>
              <a:rPr lang="ja-JP" altLang="en-US" sz="2400" dirty="0">
                <a:solidFill>
                  <a:srgbClr val="C00000"/>
                </a:solidFill>
              </a:rPr>
              <a:t>省令違反、製造販売承認書記載違反と薬機法違反でも製品回収をしませんでした。違反した原薬も使い続けました。違反を認めていることになります。</a:t>
            </a:r>
            <a:endParaRPr lang="en-US" altLang="ja-JP" sz="2400" dirty="0">
              <a:solidFill>
                <a:srgbClr val="C00000"/>
              </a:solidFill>
            </a:endParaRPr>
          </a:p>
          <a:p>
            <a:pPr marL="0" indent="0">
              <a:buNone/>
            </a:pPr>
            <a:r>
              <a:rPr lang="ja-JP" altLang="en-US" sz="2400">
                <a:solidFill>
                  <a:srgbClr val="C00000"/>
                </a:solidFill>
              </a:rPr>
              <a:t>欠品を回避するためとはわかりますが、意味のない製品回収は止めたいものです。</a:t>
            </a:r>
            <a:endParaRPr lang="en-US" altLang="ja-JP"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1942</TotalTime>
  <Words>10</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販売名：(1)ゴナックス皮下注用８０ｍｇ 　　　　　 (2)ゴナックス皮下注用１２０ｍｇ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159</cp:revision>
  <dcterms:created xsi:type="dcterms:W3CDTF">2015-03-05T03:29:01Z</dcterms:created>
  <dcterms:modified xsi:type="dcterms:W3CDTF">2018-07-30T10:46:07Z</dcterms:modified>
</cp:coreProperties>
</file>