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67" d="100"/>
          <a:sy n="67" d="100"/>
        </p:scale>
        <p:origin x="84" y="2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2018/7/23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2018/7/23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2018/7/23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2018/7/23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2018/7/23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2018/7/23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2018/7/23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2018/7/23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2018/7/23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2018/7/23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2018/7/23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2018/7/23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76200"/>
            <a:ext cx="12192000" cy="485775"/>
          </a:xfrm>
        </p:spPr>
        <p:txBody>
          <a:bodyPr>
            <a:noAutofit/>
          </a:bodyPr>
          <a:lstStyle/>
          <a:p>
            <a:r>
              <a:rPr lang="ja-JP" altLang="en-US" sz="2800" dirty="0">
                <a:sym typeface="Wingdings" panose="05000000000000000000" pitchFamily="2" charset="2"/>
              </a:rPr>
              <a:t>販売名： ビタミン</a:t>
            </a:r>
            <a:r>
              <a:rPr lang="en-US" altLang="ja-JP" sz="2800" dirty="0">
                <a:sym typeface="Wingdings" panose="05000000000000000000" pitchFamily="2" charset="2"/>
              </a:rPr>
              <a:t>EC-L</a:t>
            </a:r>
            <a:r>
              <a:rPr lang="ja-JP" altLang="en-US" sz="2800" dirty="0">
                <a:sym typeface="Wingdings" panose="05000000000000000000" pitchFamily="2" charset="2"/>
              </a:rPr>
              <a:t>錠「クニヒロ」　</a:t>
            </a:r>
            <a:r>
              <a:rPr lang="ja-JP" altLang="en-US" sz="2400" dirty="0">
                <a:solidFill>
                  <a:srgbClr val="C00000"/>
                </a:solidFill>
              </a:rPr>
              <a:t>製品回収</a:t>
            </a:r>
            <a:endParaRPr kumimoji="1" lang="ja-JP" altLang="en-US" sz="2400" dirty="0">
              <a:solidFill>
                <a:srgbClr val="C00000"/>
              </a:solidFill>
            </a:endParaRPr>
          </a:p>
        </p:txBody>
      </p:sp>
      <p:sp>
        <p:nvSpPr>
          <p:cNvPr id="3" name="コンテンツ プレースホルダー 2"/>
          <p:cNvSpPr>
            <a:spLocks noGrp="1"/>
          </p:cNvSpPr>
          <p:nvPr>
            <p:ph idx="1"/>
          </p:nvPr>
        </p:nvSpPr>
        <p:spPr>
          <a:xfrm>
            <a:off x="0" y="495301"/>
            <a:ext cx="12191999" cy="6362702"/>
          </a:xfrm>
        </p:spPr>
        <p:txBody>
          <a:bodyPr>
            <a:noAutofit/>
          </a:bodyPr>
          <a:lstStyle/>
          <a:p>
            <a:pPr marL="0" indent="0">
              <a:buNone/>
            </a:pPr>
            <a:r>
              <a:rPr lang="ja-JP" altLang="en-US" b="1" dirty="0">
                <a:solidFill>
                  <a:schemeClr val="tx2">
                    <a:lumMod val="50000"/>
                  </a:schemeClr>
                </a:solidFill>
              </a:rPr>
              <a:t>対象ロット　　　　出荷数量（箱）　　　　　　　　　　　出荷時期</a:t>
            </a:r>
          </a:p>
          <a:p>
            <a:pPr marL="0" indent="0">
              <a:buNone/>
            </a:pPr>
            <a:r>
              <a:rPr lang="en-US" altLang="ja-JP" b="1" dirty="0">
                <a:solidFill>
                  <a:schemeClr val="accent5">
                    <a:lumMod val="75000"/>
                  </a:schemeClr>
                </a:solidFill>
              </a:rPr>
              <a:t>1001KC</a:t>
            </a:r>
            <a:r>
              <a:rPr lang="ja-JP" altLang="en-US" b="1" dirty="0">
                <a:solidFill>
                  <a:schemeClr val="accent5">
                    <a:lumMod val="75000"/>
                  </a:schemeClr>
                </a:solidFill>
              </a:rPr>
              <a:t>　　　　　　</a:t>
            </a:r>
            <a:r>
              <a:rPr lang="en-US" altLang="ja-JP" b="1" dirty="0">
                <a:solidFill>
                  <a:schemeClr val="accent5">
                    <a:lumMod val="75000"/>
                  </a:schemeClr>
                </a:solidFill>
              </a:rPr>
              <a:t>4318</a:t>
            </a:r>
            <a:r>
              <a:rPr lang="ja-JP" altLang="en-US" b="1" dirty="0">
                <a:solidFill>
                  <a:schemeClr val="accent5">
                    <a:lumMod val="75000"/>
                  </a:schemeClr>
                </a:solidFill>
              </a:rPr>
              <a:t>個　　　　　　　　　　　平成</a:t>
            </a:r>
            <a:r>
              <a:rPr lang="en-US" altLang="ja-JP" b="1" dirty="0">
                <a:solidFill>
                  <a:schemeClr val="accent5">
                    <a:lumMod val="75000"/>
                  </a:schemeClr>
                </a:solidFill>
              </a:rPr>
              <a:t>30</a:t>
            </a:r>
            <a:r>
              <a:rPr lang="ja-JP" altLang="en-US" b="1" dirty="0">
                <a:solidFill>
                  <a:schemeClr val="accent5">
                    <a:lumMod val="75000"/>
                  </a:schemeClr>
                </a:solidFill>
              </a:rPr>
              <a:t>年</a:t>
            </a:r>
            <a:r>
              <a:rPr lang="en-US" altLang="ja-JP" b="1" dirty="0">
                <a:solidFill>
                  <a:schemeClr val="accent5">
                    <a:lumMod val="75000"/>
                  </a:schemeClr>
                </a:solidFill>
              </a:rPr>
              <a:t>6</a:t>
            </a:r>
            <a:r>
              <a:rPr lang="ja-JP" altLang="en-US" b="1" dirty="0">
                <a:solidFill>
                  <a:schemeClr val="accent5">
                    <a:lumMod val="75000"/>
                  </a:schemeClr>
                </a:solidFill>
              </a:rPr>
              <a:t>月</a:t>
            </a:r>
            <a:r>
              <a:rPr lang="en-US" altLang="ja-JP" b="1" dirty="0">
                <a:solidFill>
                  <a:schemeClr val="accent5">
                    <a:lumMod val="75000"/>
                  </a:schemeClr>
                </a:solidFill>
              </a:rPr>
              <a:t>1</a:t>
            </a:r>
            <a:r>
              <a:rPr lang="ja-JP" altLang="en-US" b="1" dirty="0">
                <a:solidFill>
                  <a:schemeClr val="accent5">
                    <a:lumMod val="75000"/>
                  </a:schemeClr>
                </a:solidFill>
              </a:rPr>
              <a:t>日～</a:t>
            </a:r>
            <a:r>
              <a:rPr lang="en-US" altLang="ja-JP" b="1" dirty="0">
                <a:solidFill>
                  <a:schemeClr val="accent5">
                    <a:lumMod val="75000"/>
                  </a:schemeClr>
                </a:solidFill>
              </a:rPr>
              <a:t>7</a:t>
            </a:r>
            <a:r>
              <a:rPr lang="ja-JP" altLang="en-US" b="1" dirty="0">
                <a:solidFill>
                  <a:schemeClr val="accent5">
                    <a:lumMod val="75000"/>
                  </a:schemeClr>
                </a:solidFill>
              </a:rPr>
              <a:t>月</a:t>
            </a:r>
            <a:r>
              <a:rPr lang="en-US" altLang="ja-JP" b="1" dirty="0">
                <a:solidFill>
                  <a:schemeClr val="accent5">
                    <a:lumMod val="75000"/>
                  </a:schemeClr>
                </a:solidFill>
              </a:rPr>
              <a:t>10</a:t>
            </a:r>
            <a:r>
              <a:rPr lang="ja-JP" altLang="en-US" b="1" dirty="0">
                <a:solidFill>
                  <a:schemeClr val="accent5">
                    <a:lumMod val="75000"/>
                  </a:schemeClr>
                </a:solidFill>
              </a:rPr>
              <a:t>日　</a:t>
            </a:r>
            <a:endParaRPr lang="en-US" altLang="ja-JP" b="1" dirty="0">
              <a:solidFill>
                <a:schemeClr val="accent5">
                  <a:lumMod val="75000"/>
                </a:schemeClr>
              </a:solidFill>
            </a:endParaRPr>
          </a:p>
          <a:p>
            <a:pPr marL="0" indent="0">
              <a:buNone/>
            </a:pPr>
            <a:r>
              <a:rPr lang="ja-JP" altLang="en-US" dirty="0">
                <a:solidFill>
                  <a:schemeClr val="accent5">
                    <a:lumMod val="75000"/>
                  </a:schemeClr>
                </a:solidFill>
              </a:rPr>
              <a:t>回収理由　平成</a:t>
            </a:r>
            <a:r>
              <a:rPr lang="en-US" altLang="ja-JP" dirty="0">
                <a:solidFill>
                  <a:schemeClr val="accent5">
                    <a:lumMod val="75000"/>
                  </a:schemeClr>
                </a:solidFill>
              </a:rPr>
              <a:t>30</a:t>
            </a:r>
            <a:r>
              <a:rPr lang="ja-JP" altLang="en-US" dirty="0">
                <a:solidFill>
                  <a:schemeClr val="accent5">
                    <a:lumMod val="75000"/>
                  </a:schemeClr>
                </a:solidFill>
              </a:rPr>
              <a:t>年</a:t>
            </a:r>
            <a:r>
              <a:rPr lang="en-US" altLang="ja-JP" dirty="0">
                <a:solidFill>
                  <a:schemeClr val="accent5">
                    <a:lumMod val="75000"/>
                  </a:schemeClr>
                </a:solidFill>
              </a:rPr>
              <a:t>7</a:t>
            </a:r>
            <a:r>
              <a:rPr lang="ja-JP" altLang="en-US" dirty="0">
                <a:solidFill>
                  <a:schemeClr val="accent5">
                    <a:lumMod val="75000"/>
                  </a:schemeClr>
                </a:solidFill>
              </a:rPr>
              <a:t>月</a:t>
            </a:r>
            <a:r>
              <a:rPr lang="en-US" altLang="ja-JP" dirty="0">
                <a:solidFill>
                  <a:schemeClr val="accent5">
                    <a:lumMod val="75000"/>
                  </a:schemeClr>
                </a:solidFill>
              </a:rPr>
              <a:t>12</a:t>
            </a:r>
            <a:r>
              <a:rPr lang="ja-JP" altLang="en-US" dirty="0">
                <a:solidFill>
                  <a:schemeClr val="accent5">
                    <a:lumMod val="75000"/>
                  </a:schemeClr>
                </a:solidFill>
              </a:rPr>
              <a:t>日</a:t>
            </a:r>
          </a:p>
          <a:p>
            <a:pPr marL="0" indent="0">
              <a:buNone/>
            </a:pPr>
            <a:r>
              <a:rPr lang="ja-JP" altLang="en-US" sz="2400" dirty="0"/>
              <a:t>　製造に使用した原薬（アスコルビン酸）にポリ袋片（素材はポリエチレン）が混入していたことがわかり、製品への混入の可能性を否定できないと判断したため。</a:t>
            </a:r>
          </a:p>
          <a:p>
            <a:pPr marL="0" indent="0">
              <a:buNone/>
            </a:pPr>
            <a:r>
              <a:rPr lang="ja-JP" altLang="en-US" dirty="0">
                <a:solidFill>
                  <a:schemeClr val="accent5">
                    <a:lumMod val="75000"/>
                  </a:schemeClr>
                </a:solidFill>
              </a:rPr>
              <a:t>危惧される具体的な健康被害</a:t>
            </a:r>
          </a:p>
          <a:p>
            <a:pPr marL="0" indent="0">
              <a:buNone/>
            </a:pPr>
            <a:r>
              <a:rPr lang="ja-JP" altLang="en-US" sz="2400" dirty="0"/>
              <a:t>　混入の可能性がある異物はポリエチレン片であり、造粒又は粉砕工程で取り除かれている可能性が高いと思われますが、万一製品へ混入した場合においても、</a:t>
            </a:r>
            <a:r>
              <a:rPr lang="en-US" altLang="ja-JP" sz="2400" dirty="0"/>
              <a:t>1mm</a:t>
            </a:r>
            <a:r>
              <a:rPr lang="ja-JP" altLang="en-US" sz="2400" dirty="0"/>
              <a:t>以下の微小な断片であると考えられます。ポリエチレンが食品の包材や化粧品の成分等に広く用いられる低毒性の素材であることも加味すれば、製品の使用による重篤な健康被害が発生する可能性はないものと考えられます。なお、回収対象ロットの製品について、健康被害や苦情等の品質情報はこれまで発生していません。</a:t>
            </a:r>
          </a:p>
          <a:p>
            <a:pPr marL="0" indent="0">
              <a:buNone/>
            </a:pPr>
            <a:r>
              <a:rPr lang="ja-JP" altLang="en-US" dirty="0"/>
              <a:t>⇒</a:t>
            </a:r>
            <a:endParaRPr lang="en-US" altLang="ja-JP" dirty="0"/>
          </a:p>
          <a:p>
            <a:pPr marL="0" indent="0">
              <a:buNone/>
            </a:pPr>
            <a:r>
              <a:rPr lang="ja-JP" altLang="en-US" dirty="0">
                <a:solidFill>
                  <a:srgbClr val="C00000"/>
                </a:solidFill>
              </a:rPr>
              <a:t>何故製品回収されたのでしょう？　異物の含まれていない原料などありません。</a:t>
            </a:r>
            <a:endParaRPr lang="en-US" altLang="ja-JP" dirty="0">
              <a:solidFill>
                <a:srgbClr val="C00000"/>
              </a:solidFill>
            </a:endParaRPr>
          </a:p>
          <a:p>
            <a:pPr marL="0" indent="0">
              <a:buNone/>
            </a:pPr>
            <a:r>
              <a:rPr lang="ja-JP" altLang="en-US" dirty="0">
                <a:solidFill>
                  <a:srgbClr val="C00000"/>
                </a:solidFill>
              </a:rPr>
              <a:t>程度問題です。</a:t>
            </a:r>
            <a:r>
              <a:rPr lang="en-US" altLang="ja-JP" dirty="0">
                <a:solidFill>
                  <a:srgbClr val="C00000"/>
                </a:solidFill>
              </a:rPr>
              <a:t>OTC</a:t>
            </a:r>
            <a:r>
              <a:rPr lang="ja-JP" altLang="en-US" dirty="0">
                <a:solidFill>
                  <a:srgbClr val="C00000"/>
                </a:solidFill>
              </a:rPr>
              <a:t>ですので、本来消費者への伝達ですが、会社の</a:t>
            </a:r>
            <a:r>
              <a:rPr lang="en-US" altLang="ja-JP" dirty="0">
                <a:solidFill>
                  <a:srgbClr val="C00000"/>
                </a:solidFill>
              </a:rPr>
              <a:t>HP</a:t>
            </a:r>
            <a:r>
              <a:rPr lang="ja-JP" altLang="en-US">
                <a:solidFill>
                  <a:srgbClr val="C00000"/>
                </a:solidFill>
              </a:rPr>
              <a:t>のみです。</a:t>
            </a:r>
            <a:endParaRPr lang="en-US" altLang="ja-JP"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1926</TotalTime>
  <Words>10</Words>
  <Application>Microsoft Office PowerPoint</Application>
  <PresentationFormat>ワイド画面</PresentationFormat>
  <Paragraphs>10</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Arial</vt:lpstr>
      <vt:lpstr>Calibri</vt:lpstr>
      <vt:lpstr>Calibri Light</vt:lpstr>
      <vt:lpstr>Wingdings</vt:lpstr>
      <vt:lpstr>Office テーマ</vt:lpstr>
      <vt:lpstr>販売名： ビタミンEC-L錠「クニヒロ」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 </cp:lastModifiedBy>
  <cp:revision>155</cp:revision>
  <dcterms:created xsi:type="dcterms:W3CDTF">2015-03-05T03:29:01Z</dcterms:created>
  <dcterms:modified xsi:type="dcterms:W3CDTF">2018-07-22T23:54:42Z</dcterms:modified>
</cp:coreProperties>
</file>