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0" d="100"/>
          <a:sy n="50" d="100"/>
        </p:scale>
        <p:origin x="32" y="5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2018/7/18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919547"/>
          </a:xfrm>
        </p:spPr>
        <p:txBody>
          <a:bodyPr>
            <a:noAutofit/>
          </a:bodyPr>
          <a:lstStyle/>
          <a:p>
            <a:r>
              <a:rPr lang="ja-JP" altLang="en-US" sz="2800" dirty="0">
                <a:sym typeface="Wingdings" panose="05000000000000000000" pitchFamily="2" charset="2"/>
              </a:rPr>
              <a:t>販売名：（１）バルサルタン錠 </a:t>
            </a:r>
            <a:r>
              <a:rPr lang="en-US" altLang="ja-JP" sz="2800" dirty="0">
                <a:sym typeface="Wingdings" panose="05000000000000000000" pitchFamily="2" charset="2"/>
              </a:rPr>
              <a:t>20mg｢AA｣ </a:t>
            </a:r>
            <a:r>
              <a:rPr lang="ja-JP" altLang="en-US" sz="2800" dirty="0">
                <a:sym typeface="Wingdings" panose="05000000000000000000" pitchFamily="2" charset="2"/>
              </a:rPr>
              <a:t>（２）バルサルタン錠 </a:t>
            </a:r>
            <a:r>
              <a:rPr lang="en-US" altLang="ja-JP" sz="2800" dirty="0">
                <a:sym typeface="Wingdings" panose="05000000000000000000" pitchFamily="2" charset="2"/>
              </a:rPr>
              <a:t>40mg｢AA｣ </a:t>
            </a:r>
            <a:br>
              <a:rPr lang="en-US" altLang="ja-JP" sz="2800" dirty="0">
                <a:sym typeface="Wingdings" panose="05000000000000000000" pitchFamily="2" charset="2"/>
              </a:rPr>
            </a:br>
            <a:r>
              <a:rPr lang="ja-JP" altLang="en-US" sz="2800" dirty="0">
                <a:sym typeface="Wingdings" panose="05000000000000000000" pitchFamily="2" charset="2"/>
              </a:rPr>
              <a:t>（３）バルサルタン錠 </a:t>
            </a:r>
            <a:r>
              <a:rPr lang="en-US" altLang="ja-JP" sz="2800" dirty="0">
                <a:sym typeface="Wingdings" panose="05000000000000000000" pitchFamily="2" charset="2"/>
              </a:rPr>
              <a:t>80mg｢AA｣ </a:t>
            </a:r>
            <a:r>
              <a:rPr lang="ja-JP" altLang="en-US" sz="2800" dirty="0">
                <a:sym typeface="Wingdings" panose="05000000000000000000" pitchFamily="2" charset="2"/>
              </a:rPr>
              <a:t>（４）バルサルタン錠 </a:t>
            </a:r>
            <a:r>
              <a:rPr lang="en-US" altLang="ja-JP" sz="2800" dirty="0">
                <a:sym typeface="Wingdings" panose="05000000000000000000" pitchFamily="2" charset="2"/>
              </a:rPr>
              <a:t>160mg｢AA｣</a:t>
            </a:r>
            <a:r>
              <a:rPr lang="ja-JP" altLang="en-US" sz="2800" dirty="0">
                <a:sym typeface="Wingdings" panose="05000000000000000000" pitchFamily="2" charset="2"/>
              </a:rPr>
              <a:t>　</a:t>
            </a:r>
            <a:r>
              <a:rPr lang="ja-JP" altLang="en-US" sz="2400" dirty="0">
                <a:sym typeface="Wingdings" panose="05000000000000000000" pitchFamily="2" charset="2"/>
              </a:rPr>
              <a:t>クラス</a:t>
            </a:r>
            <a:r>
              <a:rPr lang="en-US" altLang="ja-JP" sz="2400" dirty="0">
                <a:sym typeface="Wingdings" panose="05000000000000000000" pitchFamily="2" charset="2"/>
              </a:rPr>
              <a:t>Ⅰ</a:t>
            </a:r>
            <a:r>
              <a:rPr lang="ja-JP" altLang="en-US" sz="2400" dirty="0">
                <a:solidFill>
                  <a:srgbClr val="C00000"/>
                </a:solidFill>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1422399"/>
            <a:ext cx="12191999" cy="5435603"/>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b="1" dirty="0">
                <a:solidFill>
                  <a:schemeClr val="accent5">
                    <a:lumMod val="75000"/>
                  </a:schemeClr>
                </a:solidFill>
              </a:rPr>
              <a:t>６４　　　　　　　　　　約１３万　　　　　　　　　　　　</a:t>
            </a:r>
            <a:r>
              <a:rPr lang="en-US" altLang="ja-JP" b="1" dirty="0">
                <a:solidFill>
                  <a:schemeClr val="accent5">
                    <a:lumMod val="75000"/>
                  </a:schemeClr>
                </a:solidFill>
              </a:rPr>
              <a:t>2014</a:t>
            </a:r>
            <a:r>
              <a:rPr lang="ja-JP" altLang="en-US" b="1" dirty="0">
                <a:solidFill>
                  <a:schemeClr val="accent5">
                    <a:lumMod val="75000"/>
                  </a:schemeClr>
                </a:solidFill>
              </a:rPr>
              <a:t>年</a:t>
            </a:r>
            <a:r>
              <a:rPr lang="en-US" altLang="ja-JP" b="1" dirty="0">
                <a:solidFill>
                  <a:schemeClr val="accent5">
                    <a:lumMod val="75000"/>
                  </a:schemeClr>
                </a:solidFill>
              </a:rPr>
              <a:t>5</a:t>
            </a:r>
            <a:r>
              <a:rPr lang="ja-JP" altLang="en-US" b="1" dirty="0">
                <a:solidFill>
                  <a:schemeClr val="accent5">
                    <a:lumMod val="75000"/>
                  </a:schemeClr>
                </a:solidFill>
              </a:rPr>
              <a:t>月～</a:t>
            </a:r>
            <a:r>
              <a:rPr lang="en-US" altLang="ja-JP" b="1" dirty="0">
                <a:solidFill>
                  <a:schemeClr val="accent5">
                    <a:lumMod val="75000"/>
                  </a:schemeClr>
                </a:solidFill>
              </a:rPr>
              <a:t>2016</a:t>
            </a:r>
            <a:r>
              <a:rPr lang="ja-JP" altLang="en-US" b="1" dirty="0">
                <a:solidFill>
                  <a:schemeClr val="accent5">
                    <a:lumMod val="75000"/>
                  </a:schemeClr>
                </a:solidFill>
              </a:rPr>
              <a:t>年</a:t>
            </a:r>
            <a:r>
              <a:rPr lang="en-US" altLang="ja-JP" b="1" dirty="0">
                <a:solidFill>
                  <a:schemeClr val="accent5">
                    <a:lumMod val="75000"/>
                  </a:schemeClr>
                </a:solidFill>
              </a:rPr>
              <a:t>12</a:t>
            </a:r>
            <a:r>
              <a:rPr lang="ja-JP" altLang="en-US" b="1" dirty="0">
                <a:solidFill>
                  <a:schemeClr val="accent5">
                    <a:lumMod val="75000"/>
                  </a:schemeClr>
                </a:solidFill>
              </a:rPr>
              <a:t>月</a:t>
            </a:r>
            <a:endParaRPr lang="en-US" altLang="ja-JP" b="1" dirty="0">
              <a:solidFill>
                <a:schemeClr val="accent5">
                  <a:lumMod val="75000"/>
                </a:schemeClr>
              </a:solidFill>
            </a:endParaRPr>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年５月</a:t>
            </a:r>
            <a:r>
              <a:rPr lang="en-US" altLang="ja-JP" b="1" dirty="0">
                <a:solidFill>
                  <a:schemeClr val="accent5">
                    <a:lumMod val="75000"/>
                  </a:schemeClr>
                </a:solidFill>
              </a:rPr>
              <a:t>31</a:t>
            </a:r>
            <a:r>
              <a:rPr lang="ja-JP" altLang="en-US" b="1" dirty="0">
                <a:solidFill>
                  <a:schemeClr val="accent5">
                    <a:lumMod val="75000"/>
                  </a:schemeClr>
                </a:solidFill>
              </a:rPr>
              <a:t>日（回収着手日）</a:t>
            </a:r>
          </a:p>
          <a:p>
            <a:pPr marL="0" indent="0">
              <a:buNone/>
            </a:pPr>
            <a:r>
              <a:rPr lang="ja-JP" altLang="en-US" dirty="0"/>
              <a:t>本製品は中国の製造所「</a:t>
            </a:r>
            <a:r>
              <a:rPr lang="en-US" altLang="ja-JP" dirty="0"/>
              <a:t>Zhejiang </a:t>
            </a:r>
            <a:r>
              <a:rPr lang="en-US" altLang="ja-JP" dirty="0" err="1"/>
              <a:t>Huahai</a:t>
            </a:r>
            <a:r>
              <a:rPr lang="en-US" altLang="ja-JP" dirty="0"/>
              <a:t> Pharmaceutical </a:t>
            </a:r>
            <a:r>
              <a:rPr lang="en-US" altLang="ja-JP" dirty="0" err="1"/>
              <a:t>Co.,Ltd</a:t>
            </a:r>
            <a:r>
              <a:rPr lang="en-US" altLang="ja-JP" dirty="0"/>
              <a:t>.</a:t>
            </a:r>
            <a:r>
              <a:rPr lang="ja-JP" altLang="en-US" dirty="0"/>
              <a:t>」で製造された原薬を使用しておりまし たが、当原薬に </a:t>
            </a:r>
            <a:r>
              <a:rPr lang="en-US" altLang="ja-JP" dirty="0"/>
              <a:t>N-</a:t>
            </a:r>
            <a:r>
              <a:rPr lang="ja-JP" altLang="en-US" dirty="0"/>
              <a:t>ニトロソジメチルアミン（以下、当該物質）が混入しているとの海外規制当局の情報を入 </a:t>
            </a:r>
            <a:r>
              <a:rPr lang="ja-JP" altLang="en-US" dirty="0" err="1"/>
              <a:t>手しました</a:t>
            </a:r>
            <a:r>
              <a:rPr lang="ja-JP" altLang="en-US" dirty="0"/>
              <a:t>。当該物質はＷＨＯにおいてヒトに対しておそらく発がん性がある物質であると分類されていま す。なお、当該物質の混入の程度や原因等については現在調査中です。 </a:t>
            </a:r>
            <a:endParaRPr lang="en-US" altLang="ja-JP" dirty="0"/>
          </a:p>
          <a:p>
            <a:pPr marL="0" indent="0">
              <a:buNone/>
            </a:pPr>
            <a:r>
              <a:rPr lang="ja-JP" altLang="en-US" dirty="0"/>
              <a:t>⇒</a:t>
            </a:r>
            <a:endParaRPr lang="en-US" altLang="ja-JP" dirty="0"/>
          </a:p>
          <a:p>
            <a:pPr marL="0" indent="0">
              <a:buNone/>
            </a:pPr>
            <a:r>
              <a:rPr lang="ja-JP" altLang="en-US" dirty="0">
                <a:solidFill>
                  <a:srgbClr val="C00000"/>
                </a:solidFill>
              </a:rPr>
              <a:t>欧州が回収、日本で回収、そして米国で回収になりました。原薬の変更に関して警鐘をならしたケースになりました。</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1908</TotalTime>
  <Words>22</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販売名：（１）バルサルタン錠 20mg｢AA｣ （２）バルサルタン錠 40mg｢AA｣  （３）バルサルタン錠 80mg｢AA｣ （４）バルサルタン錠 160mg｢AA｣　クラスⅠ製品回収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152</cp:revision>
  <dcterms:created xsi:type="dcterms:W3CDTF">2015-03-05T03:29:01Z</dcterms:created>
  <dcterms:modified xsi:type="dcterms:W3CDTF">2018-07-17T23:44:35Z</dcterms:modified>
</cp:coreProperties>
</file>