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495" autoAdjust="0"/>
    <p:restoredTop sz="94660"/>
  </p:normalViewPr>
  <p:slideViewPr>
    <p:cSldViewPr snapToGrid="0">
      <p:cViewPr varScale="1">
        <p:scale>
          <a:sx n="50" d="100"/>
          <a:sy n="50" d="100"/>
        </p:scale>
        <p:origin x="36" y="5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2018/7/13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2018/7/13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2018/7/13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2018/7/13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2018/7/13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2018/7/13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2018/7/13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2018/7/13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2018/7/13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2018/7/13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2018/7/13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2018/7/13</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185353"/>
            <a:ext cx="12192000" cy="436947"/>
          </a:xfrm>
        </p:spPr>
        <p:txBody>
          <a:bodyPr>
            <a:noAutofit/>
          </a:bodyPr>
          <a:lstStyle/>
          <a:p>
            <a:r>
              <a:rPr lang="ja-JP" altLang="en-US" sz="3200" dirty="0">
                <a:sym typeface="Wingdings" panose="05000000000000000000" pitchFamily="2" charset="2"/>
              </a:rPr>
              <a:t>販売名：ズファジラン筋注５</a:t>
            </a:r>
            <a:r>
              <a:rPr lang="en-US" altLang="ja-JP" sz="3200" dirty="0">
                <a:sym typeface="Wingdings" panose="05000000000000000000" pitchFamily="2" charset="2"/>
              </a:rPr>
              <a:t>mg</a:t>
            </a:r>
            <a:r>
              <a:rPr lang="ja-JP" altLang="en-US" sz="3200" dirty="0">
                <a:sym typeface="Wingdings" panose="05000000000000000000" pitchFamily="2" charset="2"/>
              </a:rPr>
              <a:t>　</a:t>
            </a:r>
            <a:r>
              <a:rPr lang="ja-JP" altLang="en-US" sz="3200" dirty="0">
                <a:solidFill>
                  <a:srgbClr val="C00000"/>
                </a:solidFill>
              </a:rPr>
              <a:t>製品回収</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762001"/>
            <a:ext cx="12191999" cy="6096002"/>
          </a:xfrm>
        </p:spPr>
        <p:txBody>
          <a:bodyPr>
            <a:noAutofit/>
          </a:bodyPr>
          <a:lstStyle/>
          <a:p>
            <a:pPr marL="0" indent="0">
              <a:buNone/>
            </a:pPr>
            <a:r>
              <a:rPr lang="ja-JP" altLang="en-US" b="1" dirty="0">
                <a:solidFill>
                  <a:schemeClr val="tx2">
                    <a:lumMod val="50000"/>
                  </a:schemeClr>
                </a:solidFill>
              </a:rPr>
              <a:t>対象ロット　　　　出荷数量（箱）　　　　　　　　　　　出荷時期</a:t>
            </a:r>
          </a:p>
          <a:p>
            <a:pPr marL="0" indent="0">
              <a:buNone/>
            </a:pPr>
            <a:r>
              <a:rPr lang="ja-JP" altLang="en-US" b="1" dirty="0">
                <a:solidFill>
                  <a:schemeClr val="accent5">
                    <a:lumMod val="75000"/>
                  </a:schemeClr>
                </a:solidFill>
              </a:rPr>
              <a:t>８　　　　　　　　　　約</a:t>
            </a:r>
            <a:r>
              <a:rPr lang="en-US" altLang="ja-JP" b="1" dirty="0">
                <a:solidFill>
                  <a:schemeClr val="accent5">
                    <a:lumMod val="75000"/>
                  </a:schemeClr>
                </a:solidFill>
              </a:rPr>
              <a:t>3.5</a:t>
            </a:r>
            <a:r>
              <a:rPr lang="ja-JP" altLang="en-US" b="1" dirty="0">
                <a:solidFill>
                  <a:schemeClr val="accent5">
                    <a:lumMod val="75000"/>
                  </a:schemeClr>
                </a:solidFill>
              </a:rPr>
              <a:t>万　　　　　　　　　　　　</a:t>
            </a:r>
            <a:r>
              <a:rPr lang="en-US" altLang="ja-JP" b="1" dirty="0">
                <a:solidFill>
                  <a:schemeClr val="accent5">
                    <a:lumMod val="75000"/>
                  </a:schemeClr>
                </a:solidFill>
              </a:rPr>
              <a:t>2015</a:t>
            </a:r>
            <a:r>
              <a:rPr lang="ja-JP" altLang="en-US" b="1" dirty="0">
                <a:solidFill>
                  <a:schemeClr val="accent5">
                    <a:lumMod val="75000"/>
                  </a:schemeClr>
                </a:solidFill>
              </a:rPr>
              <a:t>年</a:t>
            </a:r>
            <a:r>
              <a:rPr lang="en-US" altLang="ja-JP" b="1" dirty="0">
                <a:solidFill>
                  <a:schemeClr val="accent5">
                    <a:lumMod val="75000"/>
                  </a:schemeClr>
                </a:solidFill>
              </a:rPr>
              <a:t>9</a:t>
            </a:r>
            <a:r>
              <a:rPr lang="ja-JP" altLang="en-US" b="1" dirty="0">
                <a:solidFill>
                  <a:schemeClr val="accent5">
                    <a:lumMod val="75000"/>
                  </a:schemeClr>
                </a:solidFill>
              </a:rPr>
              <a:t>月</a:t>
            </a:r>
            <a:r>
              <a:rPr lang="en-US" altLang="ja-JP" b="1" dirty="0">
                <a:solidFill>
                  <a:schemeClr val="accent5">
                    <a:lumMod val="75000"/>
                  </a:schemeClr>
                </a:solidFill>
              </a:rPr>
              <a:t>4</a:t>
            </a:r>
            <a:r>
              <a:rPr lang="ja-JP" altLang="en-US" b="1" dirty="0">
                <a:solidFill>
                  <a:schemeClr val="accent5">
                    <a:lumMod val="75000"/>
                  </a:schemeClr>
                </a:solidFill>
              </a:rPr>
              <a:t>日～</a:t>
            </a:r>
            <a:r>
              <a:rPr lang="en-US" altLang="ja-JP" b="1" dirty="0">
                <a:solidFill>
                  <a:schemeClr val="accent5">
                    <a:lumMod val="75000"/>
                  </a:schemeClr>
                </a:solidFill>
              </a:rPr>
              <a:t>2018</a:t>
            </a:r>
            <a:r>
              <a:rPr lang="ja-JP" altLang="en-US" b="1" dirty="0">
                <a:solidFill>
                  <a:schemeClr val="accent5">
                    <a:lumMod val="75000"/>
                  </a:schemeClr>
                </a:solidFill>
              </a:rPr>
              <a:t>年</a:t>
            </a:r>
            <a:r>
              <a:rPr lang="en-US" altLang="ja-JP" b="1" dirty="0">
                <a:solidFill>
                  <a:schemeClr val="accent5">
                    <a:lumMod val="75000"/>
                  </a:schemeClr>
                </a:solidFill>
              </a:rPr>
              <a:t>6</a:t>
            </a:r>
            <a:r>
              <a:rPr lang="ja-JP" altLang="en-US" b="1" dirty="0">
                <a:solidFill>
                  <a:schemeClr val="accent5">
                    <a:lumMod val="75000"/>
                  </a:schemeClr>
                </a:solidFill>
              </a:rPr>
              <a:t>月</a:t>
            </a:r>
            <a:r>
              <a:rPr lang="en-US" altLang="ja-JP" b="1" dirty="0">
                <a:solidFill>
                  <a:schemeClr val="accent5">
                    <a:lumMod val="75000"/>
                  </a:schemeClr>
                </a:solidFill>
              </a:rPr>
              <a:t>15</a:t>
            </a:r>
            <a:r>
              <a:rPr lang="ja-JP" altLang="en-US" b="1" dirty="0">
                <a:solidFill>
                  <a:schemeClr val="accent5">
                    <a:lumMod val="75000"/>
                  </a:schemeClr>
                </a:solidFill>
              </a:rPr>
              <a:t>日</a:t>
            </a:r>
            <a:endParaRPr lang="en-US" altLang="ja-JP" b="1" dirty="0">
              <a:solidFill>
                <a:schemeClr val="accent5">
                  <a:lumMod val="75000"/>
                </a:schemeClr>
              </a:solidFill>
            </a:endParaRPr>
          </a:p>
          <a:p>
            <a:pPr marL="0" indent="0">
              <a:buNone/>
            </a:pPr>
            <a:r>
              <a:rPr lang="ja-JP" altLang="en-US" b="1" dirty="0">
                <a:solidFill>
                  <a:schemeClr val="accent5">
                    <a:lumMod val="75000"/>
                  </a:schemeClr>
                </a:solidFill>
              </a:rPr>
              <a:t>回収理由　　</a:t>
            </a:r>
            <a:r>
              <a:rPr lang="en-US" altLang="ja-JP" b="1" dirty="0">
                <a:solidFill>
                  <a:schemeClr val="accent5">
                    <a:lumMod val="75000"/>
                  </a:schemeClr>
                </a:solidFill>
              </a:rPr>
              <a:t>2018</a:t>
            </a:r>
            <a:r>
              <a:rPr lang="ja-JP" altLang="en-US" b="1" dirty="0">
                <a:solidFill>
                  <a:schemeClr val="accent5">
                    <a:lumMod val="75000"/>
                  </a:schemeClr>
                </a:solidFill>
              </a:rPr>
              <a:t>年</a:t>
            </a:r>
            <a:r>
              <a:rPr lang="en-US" altLang="ja-JP" b="1" dirty="0">
                <a:solidFill>
                  <a:schemeClr val="accent5">
                    <a:lumMod val="75000"/>
                  </a:schemeClr>
                </a:solidFill>
              </a:rPr>
              <a:t>7</a:t>
            </a:r>
            <a:r>
              <a:rPr lang="ja-JP" altLang="en-US" b="1" dirty="0">
                <a:solidFill>
                  <a:schemeClr val="accent5">
                    <a:lumMod val="75000"/>
                  </a:schemeClr>
                </a:solidFill>
              </a:rPr>
              <a:t>月</a:t>
            </a:r>
            <a:r>
              <a:rPr lang="en-US" altLang="ja-JP" b="1" dirty="0">
                <a:solidFill>
                  <a:schemeClr val="accent5">
                    <a:lumMod val="75000"/>
                  </a:schemeClr>
                </a:solidFill>
              </a:rPr>
              <a:t>13</a:t>
            </a:r>
            <a:r>
              <a:rPr lang="ja-JP" altLang="en-US" b="1" dirty="0">
                <a:solidFill>
                  <a:schemeClr val="accent5">
                    <a:lumMod val="75000"/>
                  </a:schemeClr>
                </a:solidFill>
              </a:rPr>
              <a:t>日（回収着手日）</a:t>
            </a:r>
          </a:p>
          <a:p>
            <a:pPr marL="0" indent="0">
              <a:buNone/>
            </a:pPr>
            <a:r>
              <a:rPr lang="ja-JP" altLang="en-US" dirty="0"/>
              <a:t>製品ロット</a:t>
            </a:r>
            <a:r>
              <a:rPr lang="en-US" altLang="ja-JP" dirty="0"/>
              <a:t>QLA1017</a:t>
            </a:r>
            <a:r>
              <a:rPr lang="ja-JP" altLang="en-US" dirty="0"/>
              <a:t>の安定性モニタリング（</a:t>
            </a:r>
            <a:r>
              <a:rPr lang="en-US" altLang="ja-JP" dirty="0"/>
              <a:t>36M</a:t>
            </a:r>
            <a:r>
              <a:rPr lang="ja-JP" altLang="en-US" dirty="0"/>
              <a:t>）不溶性異物の項において、自社試験法（日局試験法よりも高い照度で実施する試験）で不溶性の微小異物を確認しました。　現時点では承認規格（日局試験法）に適合しているものの、使用期限満了までの間に承認規格を逸脱するおそれを否定できないため、ロット</a:t>
            </a:r>
            <a:r>
              <a:rPr lang="en-US" altLang="ja-JP" dirty="0"/>
              <a:t>QLA1017</a:t>
            </a:r>
            <a:r>
              <a:rPr lang="ja-JP" altLang="en-US" dirty="0"/>
              <a:t>の製品を回収します。　更に、ロット</a:t>
            </a:r>
            <a:r>
              <a:rPr lang="en-US" altLang="ja-JP" dirty="0"/>
              <a:t>QLA1017</a:t>
            </a:r>
            <a:r>
              <a:rPr lang="ja-JP" altLang="en-US" dirty="0"/>
              <a:t>の製品に使用された原薬と同ロットの原薬を使用して製造された製品</a:t>
            </a:r>
            <a:r>
              <a:rPr lang="en-US" altLang="ja-JP" dirty="0"/>
              <a:t>7</a:t>
            </a:r>
            <a:r>
              <a:rPr lang="ja-JP" altLang="en-US" dirty="0"/>
              <a:t>ロットについて、承認規格（日局試験法）に適合し、自社試験法においても異物は確認されていませんが、万全を期すために回収します。</a:t>
            </a:r>
            <a:endParaRPr lang="en-US" altLang="ja-JP" dirty="0"/>
          </a:p>
          <a:p>
            <a:pPr marL="0" indent="0">
              <a:buNone/>
            </a:pPr>
            <a:r>
              <a:rPr lang="ja-JP" altLang="en-US" dirty="0"/>
              <a:t>⇒</a:t>
            </a:r>
            <a:endParaRPr lang="en-US" altLang="ja-JP" dirty="0"/>
          </a:p>
          <a:p>
            <a:pPr marL="0" indent="0">
              <a:buNone/>
            </a:pPr>
            <a:r>
              <a:rPr lang="ja-JP" altLang="en-US" dirty="0">
                <a:solidFill>
                  <a:srgbClr val="C00000"/>
                </a:solidFill>
              </a:rPr>
              <a:t>当局を説得できなかったので、回収ロットが広がったの</a:t>
            </a:r>
            <a:r>
              <a:rPr lang="ja-JP" altLang="en-US">
                <a:solidFill>
                  <a:srgbClr val="C00000"/>
                </a:solidFill>
              </a:rPr>
              <a:t>でしょう。</a:t>
            </a:r>
            <a:endParaRPr lang="en-US" altLang="ja-JP" dirty="0">
              <a:solidFill>
                <a:srgbClr val="C00000"/>
              </a:solidFill>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1898</TotalTime>
  <Words>6</Words>
  <Application>Microsoft Office PowerPoint</Application>
  <PresentationFormat>ワイド画面</PresentationFormat>
  <Paragraphs>7</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ＭＳ Ｐゴシック</vt:lpstr>
      <vt:lpstr>Arial</vt:lpstr>
      <vt:lpstr>Calibri</vt:lpstr>
      <vt:lpstr>Calibri Light</vt:lpstr>
      <vt:lpstr>Wingdings</vt:lpstr>
      <vt:lpstr>Office テーマ</vt:lpstr>
      <vt:lpstr>販売名：ズファジラン筋注５mg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 </cp:lastModifiedBy>
  <cp:revision>149</cp:revision>
  <dcterms:created xsi:type="dcterms:W3CDTF">2015-03-05T03:29:01Z</dcterms:created>
  <dcterms:modified xsi:type="dcterms:W3CDTF">2018-07-13T16:57:57Z</dcterms:modified>
</cp:coreProperties>
</file>