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63" r:id="rId3"/>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997" autoAdjust="0"/>
    <p:restoredTop sz="94660"/>
  </p:normalViewPr>
  <p:slideViewPr>
    <p:cSldViewPr snapToGrid="0">
      <p:cViewPr varScale="1">
        <p:scale>
          <a:sx n="39" d="100"/>
          <a:sy n="39" d="100"/>
        </p:scale>
        <p:origin x="72" y="64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2015/8/7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00244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2015/8/7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9115451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2015/8/7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6650109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2015/8/7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1301085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2015/8/7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1471549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2015/8/7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4014773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99180F89-0C79-46CA-8AFD-984C7606A5F9}" type="datetimeFigureOut">
              <a:rPr kumimoji="1" lang="ja-JP" altLang="en-US" smtClean="0"/>
              <a:t>2015/8/7</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7030522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99180F89-0C79-46CA-8AFD-984C7606A5F9}" type="datetimeFigureOut">
              <a:rPr kumimoji="1" lang="ja-JP" altLang="en-US" smtClean="0"/>
              <a:t>2015/8/7</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3956264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9180F89-0C79-46CA-8AFD-984C7606A5F9}" type="datetimeFigureOut">
              <a:rPr kumimoji="1" lang="ja-JP" altLang="en-US" smtClean="0"/>
              <a:t>2015/8/7</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6392223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2015/8/7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0687452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2015/8/7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2203405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180F89-0C79-46CA-8AFD-984C7606A5F9}" type="datetimeFigureOut">
              <a:rPr kumimoji="1" lang="ja-JP" altLang="en-US" smtClean="0"/>
              <a:t>2015/8/7</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670799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259081"/>
            <a:ext cx="12192000" cy="486877"/>
          </a:xfrm>
        </p:spPr>
        <p:txBody>
          <a:bodyPr>
            <a:normAutofit fontScale="90000"/>
          </a:bodyPr>
          <a:lstStyle/>
          <a:p>
            <a:r>
              <a:rPr lang="ja-JP" altLang="en-US" sz="3600" dirty="0"/>
              <a:t>販売名：</a:t>
            </a:r>
            <a:r>
              <a:rPr lang="ja-JP" altLang="en-US" sz="3600" dirty="0"/>
              <a:t>メイーケプラ錠</a:t>
            </a:r>
            <a:r>
              <a:rPr lang="ja-JP" altLang="en-US" sz="3600" dirty="0" smtClean="0"/>
              <a:t>５００ｍｇ</a:t>
            </a:r>
            <a:r>
              <a:rPr lang="ja-JP" altLang="en-US" sz="3600" dirty="0" smtClean="0"/>
              <a:t>　     </a:t>
            </a:r>
            <a:r>
              <a:rPr lang="ja-JP" altLang="en-US" sz="3600" dirty="0" smtClean="0">
                <a:solidFill>
                  <a:srgbClr val="C00000"/>
                </a:solidFill>
              </a:rPr>
              <a:t>製品回収</a:t>
            </a:r>
            <a:endParaRPr kumimoji="1" lang="ja-JP" altLang="en-US" dirty="0">
              <a:solidFill>
                <a:srgbClr val="C00000"/>
              </a:solidFill>
            </a:endParaRPr>
          </a:p>
        </p:txBody>
      </p:sp>
      <p:sp>
        <p:nvSpPr>
          <p:cNvPr id="3" name="コンテンツ プレースホルダー 2"/>
          <p:cNvSpPr>
            <a:spLocks noGrp="1"/>
          </p:cNvSpPr>
          <p:nvPr>
            <p:ph idx="1"/>
          </p:nvPr>
        </p:nvSpPr>
        <p:spPr>
          <a:xfrm>
            <a:off x="0" y="1192696"/>
            <a:ext cx="12191999" cy="5665304"/>
          </a:xfrm>
        </p:spPr>
        <p:txBody>
          <a:bodyPr>
            <a:normAutofit/>
          </a:bodyPr>
          <a:lstStyle/>
          <a:p>
            <a:pPr marL="0" indent="0">
              <a:buNone/>
            </a:pPr>
            <a:r>
              <a:rPr lang="ja-JP" altLang="en-US" sz="3200" b="1" dirty="0" smtClean="0">
                <a:solidFill>
                  <a:srgbClr val="002060"/>
                </a:solidFill>
              </a:rPr>
              <a:t>対象</a:t>
            </a:r>
            <a:r>
              <a:rPr lang="ja-JP" altLang="en-US" sz="3200" b="1" dirty="0">
                <a:solidFill>
                  <a:srgbClr val="002060"/>
                </a:solidFill>
              </a:rPr>
              <a:t>ロット、数量及び出荷</a:t>
            </a:r>
            <a:r>
              <a:rPr lang="ja-JP" altLang="en-US" sz="3200" b="1" dirty="0" smtClean="0">
                <a:solidFill>
                  <a:srgbClr val="002060"/>
                </a:solidFill>
              </a:rPr>
              <a:t>時期　　</a:t>
            </a:r>
            <a:r>
              <a:rPr lang="en-US" altLang="ja-JP" sz="3200" b="1" dirty="0" smtClean="0">
                <a:solidFill>
                  <a:srgbClr val="002060"/>
                </a:solidFill>
              </a:rPr>
              <a:t>2014</a:t>
            </a:r>
            <a:r>
              <a:rPr lang="ja-JP" altLang="en-US" sz="3200" b="1" dirty="0" smtClean="0">
                <a:solidFill>
                  <a:srgbClr val="002060"/>
                </a:solidFill>
              </a:rPr>
              <a:t>年３月～４月</a:t>
            </a:r>
            <a:endParaRPr lang="ja-JP" altLang="en-US" sz="3200" b="1" dirty="0">
              <a:solidFill>
                <a:srgbClr val="002060"/>
              </a:solidFill>
            </a:endParaRPr>
          </a:p>
          <a:p>
            <a:pPr marL="0" indent="0">
              <a:buNone/>
            </a:pPr>
            <a:endParaRPr lang="en-US" altLang="ja-JP" sz="900" dirty="0" smtClean="0"/>
          </a:p>
          <a:p>
            <a:pPr marL="0" indent="0">
              <a:buNone/>
            </a:pPr>
            <a:r>
              <a:rPr lang="ja-JP" altLang="en-US" dirty="0"/>
              <a:t>イーケプラドライシロップ</a:t>
            </a:r>
            <a:r>
              <a:rPr lang="ja-JP" altLang="en-US" dirty="0" smtClean="0"/>
              <a:t>５０％　</a:t>
            </a:r>
            <a:r>
              <a:rPr lang="en-US" altLang="ja-JP" dirty="0" smtClean="0"/>
              <a:t>100g</a:t>
            </a:r>
            <a:r>
              <a:rPr lang="ja-JP" altLang="en-US" dirty="0" smtClean="0"/>
              <a:t>ボトル品　　</a:t>
            </a:r>
            <a:r>
              <a:rPr lang="en-US" altLang="ja-JP" dirty="0" smtClean="0"/>
              <a:t>13</a:t>
            </a:r>
            <a:r>
              <a:rPr lang="ja-JP" altLang="en-US" dirty="0" smtClean="0"/>
              <a:t>ロット　約</a:t>
            </a:r>
            <a:r>
              <a:rPr lang="en-US" altLang="ja-JP" dirty="0" smtClean="0"/>
              <a:t>15,000</a:t>
            </a:r>
            <a:r>
              <a:rPr lang="ja-JP" altLang="en-US" dirty="0" smtClean="0"/>
              <a:t>本</a:t>
            </a:r>
            <a:endParaRPr lang="en-US" altLang="ja-JP" dirty="0" smtClean="0"/>
          </a:p>
          <a:p>
            <a:pPr marL="0" indent="0">
              <a:buNone/>
            </a:pPr>
            <a:r>
              <a:rPr lang="ja-JP" altLang="en-US" dirty="0"/>
              <a:t>　</a:t>
            </a:r>
            <a:r>
              <a:rPr lang="ja-JP" altLang="en-US" dirty="0" smtClean="0"/>
              <a:t>　　　　　　　　　　　　　　　　　　　</a:t>
            </a:r>
            <a:r>
              <a:rPr lang="en-US" altLang="ja-JP" dirty="0" smtClean="0"/>
              <a:t>500g</a:t>
            </a:r>
            <a:r>
              <a:rPr lang="ja-JP" altLang="en-US" dirty="0" smtClean="0"/>
              <a:t>ボトル品　　２ロット　　　約</a:t>
            </a:r>
            <a:r>
              <a:rPr lang="en-US" altLang="ja-JP" dirty="0" smtClean="0"/>
              <a:t>450</a:t>
            </a:r>
            <a:r>
              <a:rPr lang="ja-JP" altLang="en-US" dirty="0" smtClean="0"/>
              <a:t>本　</a:t>
            </a:r>
            <a:endParaRPr lang="en-US" altLang="ja-JP" dirty="0" smtClean="0"/>
          </a:p>
          <a:p>
            <a:pPr marL="0" indent="0">
              <a:buNone/>
            </a:pPr>
            <a:r>
              <a:rPr lang="ja-JP" altLang="en-US" dirty="0"/>
              <a:t>イーケプラ錠</a:t>
            </a:r>
            <a:r>
              <a:rPr lang="ja-JP" altLang="en-US" dirty="0" smtClean="0"/>
              <a:t>５００ｍｇ　　　　　　　</a:t>
            </a:r>
            <a:r>
              <a:rPr lang="en-US" altLang="ja-JP" dirty="0" smtClean="0"/>
              <a:t>PTP </a:t>
            </a:r>
            <a:r>
              <a:rPr lang="en-US" altLang="ja-JP" dirty="0"/>
              <a:t>100 </a:t>
            </a:r>
            <a:r>
              <a:rPr lang="ja-JP" altLang="en-US" dirty="0" smtClean="0"/>
              <a:t>錠　　　２ロット　約</a:t>
            </a:r>
            <a:r>
              <a:rPr lang="en-US" altLang="ja-JP" dirty="0" smtClean="0"/>
              <a:t>12,000</a:t>
            </a:r>
            <a:r>
              <a:rPr lang="ja-JP" altLang="en-US" dirty="0" smtClean="0"/>
              <a:t>箱</a:t>
            </a:r>
            <a:endParaRPr lang="en-US" altLang="ja-JP" dirty="0" smtClean="0"/>
          </a:p>
          <a:p>
            <a:pPr marL="0" indent="0">
              <a:buNone/>
            </a:pPr>
            <a:r>
              <a:rPr lang="ja-JP" altLang="en-US" dirty="0"/>
              <a:t>　</a:t>
            </a:r>
            <a:r>
              <a:rPr lang="ja-JP" altLang="en-US" dirty="0" smtClean="0"/>
              <a:t>　　　　　　　　　　　　　　　　　　　　</a:t>
            </a:r>
            <a:r>
              <a:rPr lang="en-US" altLang="ja-JP" dirty="0" err="1" smtClean="0"/>
              <a:t>ptp</a:t>
            </a:r>
            <a:r>
              <a:rPr lang="ja-JP" altLang="en-US" dirty="0" smtClean="0"/>
              <a:t>　</a:t>
            </a:r>
            <a:r>
              <a:rPr lang="en-US" altLang="ja-JP" dirty="0" smtClean="0"/>
              <a:t>500</a:t>
            </a:r>
            <a:r>
              <a:rPr lang="ja-JP" altLang="en-US" dirty="0" smtClean="0"/>
              <a:t>錠　　　１ロット　約</a:t>
            </a:r>
            <a:r>
              <a:rPr lang="en-US" altLang="ja-JP" dirty="0" smtClean="0"/>
              <a:t>1,200</a:t>
            </a:r>
            <a:r>
              <a:rPr lang="ja-JP" altLang="en-US" dirty="0" smtClean="0"/>
              <a:t>箱　　</a:t>
            </a:r>
            <a:endParaRPr lang="ja-JP" altLang="en-US" dirty="0"/>
          </a:p>
          <a:p>
            <a:pPr marL="0" indent="0">
              <a:buNone/>
            </a:pPr>
            <a:endParaRPr lang="ja-JP" altLang="en-US" dirty="0"/>
          </a:p>
        </p:txBody>
      </p:sp>
    </p:spTree>
    <p:extLst>
      <p:ext uri="{BB962C8B-B14F-4D97-AF65-F5344CB8AC3E}">
        <p14:creationId xmlns:p14="http://schemas.microsoft.com/office/powerpoint/2010/main" val="2436534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172995"/>
            <a:ext cx="12192000" cy="436605"/>
          </a:xfrm>
        </p:spPr>
        <p:txBody>
          <a:bodyPr>
            <a:normAutofit fontScale="90000"/>
          </a:bodyPr>
          <a:lstStyle/>
          <a:p>
            <a:r>
              <a:rPr lang="ja-JP" altLang="en-US" sz="3600" dirty="0"/>
              <a:t>販売名：メディエース　</a:t>
            </a:r>
            <a:r>
              <a:rPr lang="ja-JP" altLang="en-US" sz="3600" dirty="0" smtClean="0"/>
              <a:t>ＲＰＲ</a:t>
            </a:r>
            <a:r>
              <a:rPr lang="ja-JP" altLang="en-US" sz="3600" dirty="0"/>
              <a:t>　</a:t>
            </a:r>
            <a:r>
              <a:rPr lang="ja-JP" altLang="en-US" sz="3600" dirty="0" smtClean="0"/>
              <a:t>　     </a:t>
            </a:r>
            <a:r>
              <a:rPr lang="ja-JP" altLang="en-US" sz="3600" dirty="0" smtClean="0">
                <a:solidFill>
                  <a:srgbClr val="C00000"/>
                </a:solidFill>
              </a:rPr>
              <a:t>製品回収</a:t>
            </a:r>
            <a:endParaRPr kumimoji="1" lang="ja-JP" altLang="en-US" dirty="0">
              <a:solidFill>
                <a:srgbClr val="C00000"/>
              </a:solidFill>
            </a:endParaRPr>
          </a:p>
        </p:txBody>
      </p:sp>
      <p:sp>
        <p:nvSpPr>
          <p:cNvPr id="3" name="コンテンツ プレースホルダー 2"/>
          <p:cNvSpPr>
            <a:spLocks noGrp="1"/>
          </p:cNvSpPr>
          <p:nvPr>
            <p:ph idx="1"/>
          </p:nvPr>
        </p:nvSpPr>
        <p:spPr>
          <a:xfrm>
            <a:off x="0" y="868680"/>
            <a:ext cx="12191999" cy="5989320"/>
          </a:xfrm>
        </p:spPr>
        <p:txBody>
          <a:bodyPr>
            <a:normAutofit fontScale="70000" lnSpcReduction="20000"/>
          </a:bodyPr>
          <a:lstStyle/>
          <a:p>
            <a:pPr marL="0" indent="0">
              <a:buNone/>
            </a:pPr>
            <a:r>
              <a:rPr lang="ja-JP" altLang="en-US" sz="3400" b="1" dirty="0" smtClean="0">
                <a:solidFill>
                  <a:srgbClr val="002060"/>
                </a:solidFill>
              </a:rPr>
              <a:t>回収</a:t>
            </a:r>
            <a:r>
              <a:rPr lang="ja-JP" altLang="en-US" sz="3400" b="1" dirty="0">
                <a:solidFill>
                  <a:srgbClr val="002060"/>
                </a:solidFill>
              </a:rPr>
              <a:t>理由</a:t>
            </a:r>
            <a:r>
              <a:rPr lang="ja-JP" altLang="en-US" dirty="0"/>
              <a:t>　</a:t>
            </a:r>
            <a:r>
              <a:rPr lang="en-US" altLang="ja-JP" dirty="0" smtClean="0"/>
              <a:t>2015</a:t>
            </a:r>
            <a:r>
              <a:rPr lang="ja-JP" altLang="en-US" dirty="0" smtClean="0"/>
              <a:t>年</a:t>
            </a:r>
            <a:r>
              <a:rPr lang="en-US" altLang="ja-JP" dirty="0"/>
              <a:t>7</a:t>
            </a:r>
            <a:r>
              <a:rPr lang="ja-JP" altLang="en-US" dirty="0" smtClean="0"/>
              <a:t>月</a:t>
            </a:r>
            <a:r>
              <a:rPr lang="en-US" altLang="ja-JP" dirty="0" smtClean="0"/>
              <a:t>23</a:t>
            </a:r>
            <a:r>
              <a:rPr lang="ja-JP" altLang="en-US" dirty="0" smtClean="0"/>
              <a:t>日</a:t>
            </a:r>
            <a:endParaRPr lang="ja-JP" altLang="en-US" dirty="0"/>
          </a:p>
          <a:p>
            <a:pPr marL="0" indent="0">
              <a:buNone/>
            </a:pPr>
            <a:r>
              <a:rPr lang="ja-JP" altLang="en-US" dirty="0"/>
              <a:t>製品に淡い青緑色の異物が混入しているとの連絡を受けました</a:t>
            </a:r>
            <a:r>
              <a:rPr lang="ja-JP" altLang="en-US" dirty="0" smtClean="0"/>
              <a:t>。調査</a:t>
            </a:r>
            <a:r>
              <a:rPr lang="ja-JP" altLang="en-US" dirty="0"/>
              <a:t>の結果、原薬の製造において使用している合成ゴム手袋の微細片が、特定の原薬１ロットに混入したこと</a:t>
            </a:r>
            <a:r>
              <a:rPr lang="ja-JP" altLang="en-US" dirty="0" smtClean="0"/>
              <a:t>が原因</a:t>
            </a:r>
            <a:r>
              <a:rPr lang="ja-JP" altLang="en-US" dirty="0"/>
              <a:t>と考えられました</a:t>
            </a:r>
            <a:r>
              <a:rPr lang="ja-JP" altLang="en-US" dirty="0" smtClean="0"/>
              <a:t>。特定</a:t>
            </a:r>
            <a:r>
              <a:rPr lang="ja-JP" altLang="en-US" dirty="0"/>
              <a:t>の原薬</a:t>
            </a:r>
            <a:r>
              <a:rPr lang="en-US" altLang="ja-JP" dirty="0"/>
              <a:t>1</a:t>
            </a:r>
            <a:r>
              <a:rPr lang="ja-JP" altLang="en-US" dirty="0"/>
              <a:t>ロットに起因した発生であることから、当該原薬を使用した</a:t>
            </a:r>
            <a:r>
              <a:rPr lang="en-US" altLang="ja-JP" dirty="0"/>
              <a:t>500mg</a:t>
            </a:r>
            <a:r>
              <a:rPr lang="ja-JP" altLang="en-US" dirty="0"/>
              <a:t>錠並びにドライシロップの</a:t>
            </a:r>
            <a:r>
              <a:rPr lang="ja-JP" altLang="en-US" dirty="0" smtClean="0"/>
              <a:t>全ロット</a:t>
            </a:r>
            <a:r>
              <a:rPr lang="ja-JP" altLang="en-US" dirty="0"/>
              <a:t>を自主回収いたします。また、原薬ロットは異なるもののドライシロップの充填機に残存した当該異物が</a:t>
            </a:r>
            <a:r>
              <a:rPr lang="ja-JP" altLang="en-US" dirty="0" smtClean="0"/>
              <a:t>混入した</a:t>
            </a:r>
            <a:r>
              <a:rPr lang="ja-JP" altLang="en-US" dirty="0"/>
              <a:t>可能性のある製品全ロットについても自主回収いたします</a:t>
            </a:r>
            <a:r>
              <a:rPr lang="ja-JP" altLang="en-US" dirty="0" smtClean="0"/>
              <a:t>。</a:t>
            </a:r>
            <a:endParaRPr lang="ja-JP" altLang="en-US" dirty="0"/>
          </a:p>
          <a:p>
            <a:pPr marL="0" indent="0">
              <a:buNone/>
            </a:pPr>
            <a:endParaRPr lang="ja-JP" altLang="en-US" sz="900" dirty="0"/>
          </a:p>
          <a:p>
            <a:pPr marL="0" indent="0">
              <a:buNone/>
            </a:pPr>
            <a:r>
              <a:rPr lang="ja-JP" altLang="en-US" sz="3200" b="1" dirty="0" smtClean="0">
                <a:solidFill>
                  <a:schemeClr val="accent5">
                    <a:lumMod val="50000"/>
                  </a:schemeClr>
                </a:solidFill>
              </a:rPr>
              <a:t>危惧</a:t>
            </a:r>
            <a:r>
              <a:rPr lang="ja-JP" altLang="en-US" sz="3200" b="1" dirty="0">
                <a:solidFill>
                  <a:schemeClr val="accent5">
                    <a:lumMod val="50000"/>
                  </a:schemeClr>
                </a:solidFill>
              </a:rPr>
              <a:t>される具体的な健康被害</a:t>
            </a:r>
          </a:p>
          <a:p>
            <a:pPr marL="0" indent="0">
              <a:buNone/>
            </a:pPr>
            <a:r>
              <a:rPr lang="ja-JP" altLang="en-US" dirty="0"/>
              <a:t>ドライシロップは白色～微黄白色であり淡い青緑色の異物が識別可能なことから、服用しないことで重篤な健康</a:t>
            </a:r>
          </a:p>
          <a:p>
            <a:pPr marL="0" indent="0">
              <a:buNone/>
            </a:pPr>
            <a:r>
              <a:rPr lang="ja-JP" altLang="en-US" dirty="0"/>
              <a:t>被害には至らないものと考えています。また、淡い青緑色の異物は合成ゴム手袋（ブタジエン</a:t>
            </a:r>
            <a:r>
              <a:rPr lang="en-US" altLang="ja-JP" dirty="0"/>
              <a:t>-</a:t>
            </a:r>
            <a:r>
              <a:rPr lang="ja-JP" altLang="en-US" dirty="0"/>
              <a:t>アクリロニトリル</a:t>
            </a:r>
          </a:p>
          <a:p>
            <a:pPr marL="0" indent="0">
              <a:buNone/>
            </a:pPr>
            <a:r>
              <a:rPr lang="ja-JP" altLang="en-US" dirty="0"/>
              <a:t>共重合体）の微細片であり、その毒性の懸念は低いとされています。当該異物を含む錠剤、ドライシロップが、</a:t>
            </a:r>
          </a:p>
          <a:p>
            <a:pPr marL="0" indent="0">
              <a:buNone/>
            </a:pPr>
            <a:r>
              <a:rPr lang="ja-JP" altLang="en-US" dirty="0"/>
              <a:t>仮に服用された場合でも、当該異物は体内で代謝、分解を受けることはほとんどなく、また、患者さんへの曝露</a:t>
            </a:r>
          </a:p>
          <a:p>
            <a:pPr marL="0" indent="0">
              <a:buNone/>
            </a:pPr>
            <a:r>
              <a:rPr lang="ja-JP" altLang="en-US" dirty="0"/>
              <a:t>量も非常に少ないことから、重篤な健康被害が起こる危険性はないと考えます。</a:t>
            </a:r>
          </a:p>
          <a:p>
            <a:pPr marL="0" indent="0">
              <a:buNone/>
            </a:pPr>
            <a:r>
              <a:rPr lang="ja-JP" altLang="en-US" dirty="0"/>
              <a:t>なお、現在までに本件に起因すると考えられる健康被害の報告は受けておりません。</a:t>
            </a:r>
          </a:p>
          <a:p>
            <a:pPr marL="0" indent="0">
              <a:buNone/>
            </a:pPr>
            <a:r>
              <a:rPr lang="ja-JP" altLang="en-US" dirty="0" smtClean="0"/>
              <a:t>⇒</a:t>
            </a:r>
            <a:endParaRPr lang="en-US" altLang="ja-JP" dirty="0" smtClean="0"/>
          </a:p>
          <a:p>
            <a:pPr marL="0" indent="0">
              <a:buNone/>
            </a:pPr>
            <a:r>
              <a:rPr lang="ja-JP" altLang="en-US" sz="3400" dirty="0" smtClean="0"/>
              <a:t>原薬由来の異物の場合、その原薬を使用した製剤全てに影響する。</a:t>
            </a:r>
            <a:endParaRPr lang="en-US" altLang="ja-JP" sz="3400" dirty="0" smtClean="0"/>
          </a:p>
          <a:p>
            <a:pPr marL="0" indent="0">
              <a:buNone/>
            </a:pPr>
            <a:r>
              <a:rPr lang="ja-JP" altLang="en-US" sz="3400" dirty="0" smtClean="0"/>
              <a:t>このケースはまさにそれが該当する。広がりが苦情の</a:t>
            </a:r>
            <a:r>
              <a:rPr lang="en-US" altLang="ja-JP" sz="3400" dirty="0" smtClean="0"/>
              <a:t>1</a:t>
            </a:r>
            <a:r>
              <a:rPr lang="ja-JP" altLang="en-US" sz="3400" dirty="0" smtClean="0"/>
              <a:t>件だけだとするために、</a:t>
            </a:r>
            <a:endParaRPr lang="en-US" altLang="ja-JP" sz="3400" smtClean="0"/>
          </a:p>
          <a:p>
            <a:pPr marL="0" indent="0">
              <a:buNone/>
            </a:pPr>
            <a:r>
              <a:rPr lang="ja-JP" altLang="en-US" sz="3400" smtClean="0"/>
              <a:t>使用前後</a:t>
            </a:r>
            <a:r>
              <a:rPr lang="ja-JP" altLang="en-US" sz="3400" dirty="0" smtClean="0"/>
              <a:t>の手袋に穴空きなどを確認するようにしておく。</a:t>
            </a:r>
            <a:endParaRPr lang="en-US" altLang="ja-JP" sz="3400" dirty="0" smtClean="0"/>
          </a:p>
        </p:txBody>
      </p:sp>
    </p:spTree>
    <p:extLst>
      <p:ext uri="{BB962C8B-B14F-4D97-AF65-F5344CB8AC3E}">
        <p14:creationId xmlns:p14="http://schemas.microsoft.com/office/powerpoint/2010/main" val="1918880053"/>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158</TotalTime>
  <Words>17</Words>
  <Application>Microsoft Office PowerPoint</Application>
  <PresentationFormat>ワイド画面</PresentationFormat>
  <Paragraphs>22</Paragraphs>
  <Slides>2</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2</vt:i4>
      </vt:variant>
    </vt:vector>
  </HeadingPairs>
  <TitlesOfParts>
    <vt:vector size="7" baseType="lpstr">
      <vt:lpstr>ＭＳ Ｐゴシック</vt:lpstr>
      <vt:lpstr>Arial</vt:lpstr>
      <vt:lpstr>Calibri</vt:lpstr>
      <vt:lpstr>Calibri Light</vt:lpstr>
      <vt:lpstr>Office テーマ</vt:lpstr>
      <vt:lpstr>販売名：メイーケプラ錠５００ｍｇ　     製品回収</vt:lpstr>
      <vt:lpstr>販売名：メディエース　ＲＰＲ　　     製品回収</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一般名： 次硝酸ビスマス　製品回収</dc:title>
  <dc:creator>脇坂盛雄</dc:creator>
  <cp:lastModifiedBy>脇坂盛雄</cp:lastModifiedBy>
  <cp:revision>23</cp:revision>
  <dcterms:created xsi:type="dcterms:W3CDTF">2015-03-05T03:29:01Z</dcterms:created>
  <dcterms:modified xsi:type="dcterms:W3CDTF">2015-08-07T07:57:23Z</dcterms:modified>
</cp:coreProperties>
</file>