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345" r:id="rId4"/>
    <p:sldId id="343" r:id="rId5"/>
    <p:sldId id="350" r:id="rId6"/>
    <p:sldId id="349" r:id="rId7"/>
    <p:sldId id="373" r:id="rId8"/>
    <p:sldId id="351" r:id="rId9"/>
    <p:sldId id="346" r:id="rId10"/>
    <p:sldId id="347" r:id="rId11"/>
    <p:sldId id="348" r:id="rId12"/>
    <p:sldId id="371" r:id="rId13"/>
    <p:sldId id="372" r:id="rId14"/>
    <p:sldId id="376" r:id="rId15"/>
    <p:sldId id="370" r:id="rId16"/>
    <p:sldId id="342" r:id="rId17"/>
    <p:sldId id="361" r:id="rId18"/>
    <p:sldId id="362" r:id="rId19"/>
    <p:sldId id="360" r:id="rId20"/>
    <p:sldId id="357" r:id="rId21"/>
    <p:sldId id="358" r:id="rId22"/>
    <p:sldId id="359" r:id="rId23"/>
    <p:sldId id="356" r:id="rId24"/>
    <p:sldId id="374" r:id="rId25"/>
    <p:sldId id="363" r:id="rId26"/>
    <p:sldId id="364" r:id="rId27"/>
    <p:sldId id="365" r:id="rId28"/>
    <p:sldId id="366" r:id="rId29"/>
    <p:sldId id="367" r:id="rId30"/>
    <p:sldId id="368" r:id="rId31"/>
    <p:sldId id="369" r:id="rId32"/>
    <p:sldId id="375" r:id="rId33"/>
    <p:sldId id="331" r:id="rId34"/>
    <p:sldId id="332" r:id="rId35"/>
    <p:sldId id="333" r:id="rId36"/>
    <p:sldId id="334" r:id="rId37"/>
    <p:sldId id="335" r:id="rId38"/>
    <p:sldId id="336" r:id="rId39"/>
    <p:sldId id="337" r:id="rId40"/>
    <p:sldId id="338" r:id="rId41"/>
    <p:sldId id="339" r:id="rId42"/>
    <p:sldId id="340" r:id="rId43"/>
    <p:sldId id="341" r:id="rId4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052" autoAdjust="0"/>
    <p:restoredTop sz="94660"/>
  </p:normalViewPr>
  <p:slideViewPr>
    <p:cSldViewPr snapToGrid="0">
      <p:cViewPr varScale="1">
        <p:scale>
          <a:sx n="49" d="100"/>
          <a:sy n="49" d="100"/>
        </p:scale>
        <p:origin x="42" y="594"/>
      </p:cViewPr>
      <p:guideLst/>
    </p:cSldViewPr>
  </p:slideViewPr>
  <p:notesTextViewPr>
    <p:cViewPr>
      <p:scale>
        <a:sx n="1" d="1"/>
        <a:sy n="1" d="1"/>
      </p:scale>
      <p:origin x="0" y="0"/>
    </p:cViewPr>
  </p:notesTextViewPr>
  <p:sorterViewPr>
    <p:cViewPr>
      <p:scale>
        <a:sx n="50" d="100"/>
        <a:sy n="50" d="100"/>
      </p:scale>
      <p:origin x="0" y="-3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101436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285237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101125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145104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75169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356114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199083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7861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284140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67077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48B88A-B6E7-4EBC-BFB7-E491A01BEF07}" type="datetimeFigureOut">
              <a:rPr kumimoji="1" lang="ja-JP" altLang="en-US" smtClean="0"/>
              <a:t>2015/6/4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59041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8B88A-B6E7-4EBC-BFB7-E491A01BEF07}" type="datetimeFigureOut">
              <a:rPr kumimoji="1" lang="ja-JP" altLang="en-US" smtClean="0"/>
              <a:t>2015/6/4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CC3EF-A525-4619-9629-89C5CD50397F}" type="slidenum">
              <a:rPr kumimoji="1" lang="ja-JP" altLang="en-US" smtClean="0"/>
              <a:t>‹#›</a:t>
            </a:fld>
            <a:endParaRPr kumimoji="1" lang="ja-JP" altLang="en-US"/>
          </a:p>
        </p:txBody>
      </p:sp>
    </p:spTree>
    <p:extLst>
      <p:ext uri="{BB962C8B-B14F-4D97-AF65-F5344CB8AC3E}">
        <p14:creationId xmlns:p14="http://schemas.microsoft.com/office/powerpoint/2010/main" val="214029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572767"/>
            <a:ext cx="9144000" cy="2473939"/>
          </a:xfrm>
        </p:spPr>
        <p:txBody>
          <a:bodyPr>
            <a:normAutofit/>
          </a:bodyPr>
          <a:lstStyle/>
          <a:p>
            <a:r>
              <a:rPr kumimoji="1" lang="ja-JP" altLang="en-US" sz="4800" dirty="0" smtClean="0"/>
              <a:t>公定書</a:t>
            </a:r>
            <a:r>
              <a:rPr lang="ja-JP" altLang="en-US" sz="4800" dirty="0"/>
              <a:t>に</a:t>
            </a:r>
            <a:r>
              <a:rPr lang="ja-JP" altLang="en-US" sz="4800" dirty="0" smtClean="0"/>
              <a:t>関して</a:t>
            </a:r>
            <a:r>
              <a:rPr lang="en-US" altLang="ja-JP" sz="4800" dirty="0" smtClean="0"/>
              <a:t/>
            </a:r>
            <a:br>
              <a:rPr lang="en-US" altLang="ja-JP" sz="4800" dirty="0" smtClean="0"/>
            </a:br>
            <a:r>
              <a:rPr lang="ja-JP" altLang="en-US" sz="3600" dirty="0" smtClean="0"/>
              <a:t>局方と</a:t>
            </a:r>
            <a:r>
              <a:rPr lang="ja-JP" altLang="en-US" sz="3600" dirty="0"/>
              <a:t>は、</a:t>
            </a:r>
            <a:r>
              <a:rPr lang="ja-JP" altLang="en-US" sz="3600" dirty="0" smtClean="0"/>
              <a:t>各局方の</a:t>
            </a:r>
            <a:r>
              <a:rPr lang="ja-JP" altLang="en-US" sz="3600" dirty="0"/>
              <a:t>違い</a:t>
            </a:r>
            <a:r>
              <a:rPr lang="ja-JP" altLang="en-US" sz="3600" dirty="0" smtClean="0"/>
              <a:t>、</a:t>
            </a:r>
            <a:r>
              <a:rPr lang="en-US" altLang="ja-JP" sz="3600" dirty="0" smtClean="0"/>
              <a:t/>
            </a:r>
            <a:br>
              <a:rPr lang="en-US" altLang="ja-JP" sz="3600" dirty="0" smtClean="0"/>
            </a:br>
            <a:r>
              <a:rPr lang="ja-JP" altLang="en-US" sz="3600" dirty="0" smtClean="0"/>
              <a:t>局方と</a:t>
            </a:r>
            <a:r>
              <a:rPr lang="en-US" altLang="ja-JP" sz="3600" dirty="0"/>
              <a:t>ICH</a:t>
            </a:r>
            <a:r>
              <a:rPr lang="ja-JP" altLang="en-US" sz="3600" dirty="0"/>
              <a:t>の関係、</a:t>
            </a:r>
            <a:r>
              <a:rPr lang="ja-JP" altLang="en-US" sz="3600" dirty="0" smtClean="0"/>
              <a:t>局方と</a:t>
            </a:r>
            <a:r>
              <a:rPr lang="ja-JP" altLang="en-US" sz="3600" dirty="0"/>
              <a:t>食添の違い</a:t>
            </a:r>
            <a:r>
              <a:rPr lang="ja-JP" altLang="en-US" sz="3600" dirty="0" smtClean="0"/>
              <a:t>は</a:t>
            </a:r>
            <a:r>
              <a:rPr lang="en-US" altLang="ja-JP" sz="3600" dirty="0" smtClean="0"/>
              <a:t/>
            </a:r>
            <a:br>
              <a:rPr lang="en-US" altLang="ja-JP" sz="3600" dirty="0" smtClean="0"/>
            </a:br>
            <a:r>
              <a:rPr lang="ja-JP" altLang="en-US" sz="3600" dirty="0" smtClean="0"/>
              <a:t>日局標準品とのトレーサビリィティ</a:t>
            </a:r>
            <a:endParaRPr kumimoji="1" lang="ja-JP" altLang="en-US" sz="3600" dirty="0"/>
          </a:p>
        </p:txBody>
      </p:sp>
      <p:sp>
        <p:nvSpPr>
          <p:cNvPr id="3" name="サブタイトル 2"/>
          <p:cNvSpPr>
            <a:spLocks noGrp="1"/>
          </p:cNvSpPr>
          <p:nvPr>
            <p:ph type="subTitle" idx="1"/>
          </p:nvPr>
        </p:nvSpPr>
        <p:spPr>
          <a:xfrm>
            <a:off x="1524000" y="4495800"/>
            <a:ext cx="9144000" cy="1333500"/>
          </a:xfrm>
        </p:spPr>
        <p:txBody>
          <a:bodyPr>
            <a:normAutofit/>
          </a:bodyPr>
          <a:lstStyle/>
          <a:p>
            <a:pPr algn="r"/>
            <a:endParaRPr kumimoji="1" lang="ja-JP" altLang="en-US" sz="3200" dirty="0"/>
          </a:p>
        </p:txBody>
      </p:sp>
    </p:spTree>
    <p:extLst>
      <p:ext uri="{BB962C8B-B14F-4D97-AF65-F5344CB8AC3E}">
        <p14:creationId xmlns:p14="http://schemas.microsoft.com/office/powerpoint/2010/main" val="597280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8269"/>
          </a:xfrm>
        </p:spPr>
        <p:txBody>
          <a:bodyPr>
            <a:normAutofit fontScale="90000"/>
          </a:bodyPr>
          <a:lstStyle/>
          <a:p>
            <a:r>
              <a:rPr lang="zh-TW" altLang="en-US" dirty="0"/>
              <a:t>食品添加物</a:t>
            </a:r>
            <a:r>
              <a:rPr lang="zh-TW" altLang="en-US" dirty="0" smtClean="0"/>
              <a:t>公定書</a:t>
            </a:r>
            <a:endParaRPr kumimoji="1" lang="ja-JP" altLang="en-US" dirty="0"/>
          </a:p>
        </p:txBody>
      </p:sp>
      <p:sp>
        <p:nvSpPr>
          <p:cNvPr id="3" name="コンテンツ プレースホルダー 2"/>
          <p:cNvSpPr>
            <a:spLocks noGrp="1"/>
          </p:cNvSpPr>
          <p:nvPr>
            <p:ph idx="1"/>
          </p:nvPr>
        </p:nvSpPr>
        <p:spPr>
          <a:xfrm>
            <a:off x="838200" y="1179870"/>
            <a:ext cx="10515600" cy="5678129"/>
          </a:xfrm>
        </p:spPr>
        <p:txBody>
          <a:bodyPr>
            <a:normAutofit/>
          </a:bodyPr>
          <a:lstStyle/>
          <a:p>
            <a:pPr marL="0" indent="0">
              <a:buNone/>
            </a:pPr>
            <a:r>
              <a:rPr lang="ja-JP" altLang="en-US" dirty="0"/>
              <a:t>　</a:t>
            </a:r>
            <a:r>
              <a:rPr lang="ja-JP" altLang="en-US" sz="3200" dirty="0"/>
              <a:t>食品衛生法に基づいて決められている食品添加物についての公定書．食品添加物の製造，使用についてはこの公定書に従う義務がある． </a:t>
            </a:r>
            <a:endParaRPr lang="en-US" altLang="ja-JP" sz="3200" dirty="0" smtClean="0"/>
          </a:p>
          <a:p>
            <a:pPr marL="0" indent="0">
              <a:buNone/>
            </a:pPr>
            <a:endParaRPr lang="en-US" altLang="ja-JP" sz="1000" dirty="0" smtClean="0"/>
          </a:p>
          <a:p>
            <a:pPr marL="0" indent="0">
              <a:buNone/>
            </a:pPr>
            <a:r>
              <a:rPr lang="ja-JP" altLang="en-US" sz="3200" dirty="0" smtClean="0"/>
              <a:t>構成；</a:t>
            </a:r>
            <a:endParaRPr lang="en-US" altLang="ja-JP" sz="3200" dirty="0"/>
          </a:p>
          <a:p>
            <a:pPr marL="0" indent="0">
              <a:buNone/>
            </a:pPr>
            <a:r>
              <a:rPr lang="ja-JP" altLang="en-US" sz="3200" dirty="0" smtClean="0"/>
              <a:t>・通則 </a:t>
            </a:r>
            <a:r>
              <a:rPr lang="en-US" altLang="ja-JP" sz="3200" dirty="0" smtClean="0"/>
              <a:t> </a:t>
            </a:r>
          </a:p>
          <a:p>
            <a:pPr marL="0" indent="0">
              <a:buNone/>
            </a:pPr>
            <a:r>
              <a:rPr lang="ja-JP" altLang="en-US" sz="3200" dirty="0" smtClean="0"/>
              <a:t>・一般</a:t>
            </a:r>
            <a:r>
              <a:rPr lang="ja-JP" altLang="en-US" sz="3200" dirty="0"/>
              <a:t>試験法 </a:t>
            </a:r>
            <a:endParaRPr lang="en-US" altLang="ja-JP" sz="3200" dirty="0" smtClean="0"/>
          </a:p>
          <a:p>
            <a:pPr marL="0" indent="0">
              <a:buNone/>
            </a:pPr>
            <a:r>
              <a:rPr lang="ja-JP" altLang="en-US" sz="3200" dirty="0"/>
              <a:t>・</a:t>
            </a:r>
            <a:r>
              <a:rPr lang="ja-JP" altLang="en-US" sz="3200" dirty="0" smtClean="0"/>
              <a:t>試薬</a:t>
            </a:r>
            <a:r>
              <a:rPr lang="ja-JP" altLang="en-US" sz="3200" dirty="0"/>
              <a:t>・試液等 </a:t>
            </a:r>
            <a:endParaRPr lang="en-US" altLang="ja-JP" sz="3200" dirty="0" smtClean="0"/>
          </a:p>
          <a:p>
            <a:pPr marL="0" indent="0">
              <a:buNone/>
            </a:pPr>
            <a:r>
              <a:rPr lang="ja-JP" altLang="en-US" sz="3200" dirty="0"/>
              <a:t>・</a:t>
            </a:r>
            <a:r>
              <a:rPr lang="ja-JP" altLang="en-US" sz="3200" dirty="0" smtClean="0"/>
              <a:t>成分</a:t>
            </a:r>
            <a:r>
              <a:rPr lang="ja-JP" altLang="en-US" sz="3200" dirty="0"/>
              <a:t>規格・保存</a:t>
            </a:r>
            <a:r>
              <a:rPr lang="ja-JP" altLang="en-US" sz="3200" dirty="0" smtClean="0"/>
              <a:t>規格</a:t>
            </a:r>
            <a:endParaRPr lang="en-US" altLang="ja-JP" sz="3200" dirty="0" smtClean="0"/>
          </a:p>
          <a:p>
            <a:pPr marL="0" indent="0">
              <a:buNone/>
            </a:pPr>
            <a:r>
              <a:rPr lang="ja-JP" altLang="en-US" sz="3200" dirty="0"/>
              <a:t>・</a:t>
            </a:r>
            <a:r>
              <a:rPr lang="ja-JP" altLang="en-US" sz="3200" dirty="0" smtClean="0"/>
              <a:t>製造</a:t>
            </a:r>
            <a:r>
              <a:rPr lang="ja-JP" altLang="en-US" sz="3200" dirty="0"/>
              <a:t>基準 </a:t>
            </a:r>
            <a:r>
              <a:rPr lang="en-US" altLang="ja-JP" sz="3200" dirty="0" smtClean="0"/>
              <a:t> </a:t>
            </a:r>
            <a:endParaRPr kumimoji="1" lang="ja-JP" altLang="en-US" sz="3200" dirty="0"/>
          </a:p>
        </p:txBody>
      </p:sp>
    </p:spTree>
    <p:extLst>
      <p:ext uri="{BB962C8B-B14F-4D97-AF65-F5344CB8AC3E}">
        <p14:creationId xmlns:p14="http://schemas.microsoft.com/office/powerpoint/2010/main" val="1550966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8269"/>
          </a:xfrm>
        </p:spPr>
        <p:txBody>
          <a:bodyPr>
            <a:normAutofit fontScale="90000"/>
          </a:bodyPr>
          <a:lstStyle/>
          <a:p>
            <a:r>
              <a:rPr lang="ja-JP" altLang="en-US" dirty="0" smtClean="0"/>
              <a:t>各国の薬局方　</a:t>
            </a:r>
            <a:r>
              <a:rPr lang="en-US" altLang="ja-JP" dirty="0" smtClean="0"/>
              <a:t>JP</a:t>
            </a:r>
            <a:r>
              <a:rPr lang="ja-JP" altLang="en-US" dirty="0" err="1" smtClean="0"/>
              <a:t>、</a:t>
            </a:r>
            <a:r>
              <a:rPr lang="en-US" altLang="ja-JP" dirty="0" smtClean="0"/>
              <a:t>UEP</a:t>
            </a:r>
            <a:r>
              <a:rPr lang="ja-JP" altLang="en-US" dirty="0" err="1" smtClean="0"/>
              <a:t>、</a:t>
            </a:r>
            <a:r>
              <a:rPr lang="en-US" altLang="ja-JP" dirty="0" smtClean="0"/>
              <a:t>EP</a:t>
            </a:r>
            <a:r>
              <a:rPr lang="ja-JP" altLang="en-US" dirty="0" err="1" smtClean="0"/>
              <a:t>、</a:t>
            </a:r>
            <a:r>
              <a:rPr lang="en-US" altLang="ja-JP" dirty="0" smtClean="0"/>
              <a:t>CP</a:t>
            </a:r>
            <a:r>
              <a:rPr lang="ja-JP" altLang="en-US" dirty="0" smtClean="0"/>
              <a:t>など</a:t>
            </a:r>
            <a:endParaRPr kumimoji="1" lang="ja-JP" altLang="en-US" dirty="0"/>
          </a:p>
        </p:txBody>
      </p:sp>
      <p:sp>
        <p:nvSpPr>
          <p:cNvPr id="3" name="コンテンツ プレースホルダー 2"/>
          <p:cNvSpPr>
            <a:spLocks noGrp="1"/>
          </p:cNvSpPr>
          <p:nvPr>
            <p:ph idx="1"/>
          </p:nvPr>
        </p:nvSpPr>
        <p:spPr>
          <a:xfrm>
            <a:off x="838200" y="1179870"/>
            <a:ext cx="10515600" cy="5678129"/>
          </a:xfrm>
        </p:spPr>
        <p:txBody>
          <a:bodyPr>
            <a:normAutofit/>
          </a:bodyPr>
          <a:lstStyle/>
          <a:p>
            <a:pPr marL="0" indent="0">
              <a:buNone/>
            </a:pPr>
            <a:r>
              <a:rPr lang="ja-JP" altLang="en-US" sz="3200" dirty="0" smtClean="0"/>
              <a:t>・国ごとに薬局方がある　</a:t>
            </a:r>
            <a:endParaRPr lang="en-US" altLang="ja-JP" sz="3200" dirty="0" smtClean="0"/>
          </a:p>
          <a:p>
            <a:pPr marL="0" indent="0">
              <a:buNone/>
            </a:pPr>
            <a:r>
              <a:rPr lang="ja-JP" altLang="en-US" sz="3200" dirty="0"/>
              <a:t>　</a:t>
            </a:r>
            <a:r>
              <a:rPr lang="ja-JP" altLang="en-US" sz="3200" dirty="0" smtClean="0"/>
              <a:t>　その国の医薬品の品質を定めている</a:t>
            </a:r>
            <a:endParaRPr lang="en-US" altLang="ja-JP" sz="3200" dirty="0" smtClean="0"/>
          </a:p>
          <a:p>
            <a:pPr marL="0" indent="0">
              <a:buNone/>
            </a:pPr>
            <a:r>
              <a:rPr lang="ja-JP" altLang="en-US" sz="3200" dirty="0"/>
              <a:t>・</a:t>
            </a:r>
            <a:r>
              <a:rPr lang="ja-JP" altLang="en-US" sz="3200" dirty="0" smtClean="0"/>
              <a:t>よって、基本は異なっている</a:t>
            </a:r>
            <a:endParaRPr lang="en-US" altLang="ja-JP" sz="3200" dirty="0" smtClean="0"/>
          </a:p>
          <a:p>
            <a:pPr marL="0" indent="0">
              <a:buNone/>
            </a:pPr>
            <a:r>
              <a:rPr lang="ja-JP" altLang="en-US" sz="3200" dirty="0" smtClean="0"/>
              <a:t>　⇒（何が起きるか）　</a:t>
            </a:r>
            <a:endParaRPr lang="en-US" altLang="ja-JP" sz="3200" dirty="0" smtClean="0"/>
          </a:p>
          <a:p>
            <a:pPr marL="0" indent="0">
              <a:buNone/>
            </a:pPr>
            <a:r>
              <a:rPr lang="ja-JP" altLang="en-US" sz="3200" dirty="0" smtClean="0"/>
              <a:t>１）物質が異なるので他の局方で試験すると不適合</a:t>
            </a:r>
            <a:endParaRPr lang="en-US" altLang="ja-JP" sz="3200" dirty="0" smtClean="0"/>
          </a:p>
          <a:p>
            <a:pPr marL="0" indent="0">
              <a:buNone/>
            </a:pPr>
            <a:r>
              <a:rPr lang="ja-JP" altLang="en-US" sz="3200" dirty="0" smtClean="0"/>
              <a:t>２）物質は同じだが試験方法が異なっているので試験が必要</a:t>
            </a:r>
            <a:endParaRPr lang="en-US" altLang="ja-JP" sz="3200" dirty="0" smtClean="0"/>
          </a:p>
          <a:p>
            <a:pPr marL="0" indent="0">
              <a:buNone/>
            </a:pPr>
            <a:r>
              <a:rPr kumimoji="1" lang="ja-JP" altLang="en-US" sz="3200" dirty="0"/>
              <a:t>　</a:t>
            </a:r>
            <a:r>
              <a:rPr kumimoji="1" lang="ja-JP" altLang="en-US" sz="3200" dirty="0" smtClean="0"/>
              <a:t>⇒</a:t>
            </a:r>
            <a:endParaRPr kumimoji="1" lang="en-US" altLang="ja-JP" sz="3200" dirty="0" smtClean="0"/>
          </a:p>
          <a:p>
            <a:pPr marL="0" indent="0">
              <a:buNone/>
            </a:pPr>
            <a:r>
              <a:rPr lang="ja-JP" altLang="en-US" sz="3200" dirty="0"/>
              <a:t>　</a:t>
            </a:r>
            <a:r>
              <a:rPr lang="ja-JP" altLang="en-US" sz="3200" dirty="0" smtClean="0"/>
              <a:t>医薬品はグローバル化</a:t>
            </a:r>
            <a:endParaRPr lang="en-US" altLang="ja-JP" sz="3200" dirty="0" smtClean="0"/>
          </a:p>
          <a:p>
            <a:pPr marL="0" indent="0">
              <a:buNone/>
            </a:pPr>
            <a:r>
              <a:rPr kumimoji="1" lang="ja-JP" altLang="en-US" sz="3200" dirty="0"/>
              <a:t>　</a:t>
            </a:r>
            <a:r>
              <a:rPr kumimoji="1" lang="ja-JP" altLang="en-US" sz="3200" dirty="0" smtClean="0"/>
              <a:t>統一を図りたいとの活動が</a:t>
            </a:r>
            <a:r>
              <a:rPr kumimoji="1" lang="en-US" altLang="ja-JP" sz="3200" dirty="0" smtClean="0"/>
              <a:t>ICH</a:t>
            </a:r>
            <a:r>
              <a:rPr kumimoji="1" lang="ja-JP" altLang="en-US" sz="3200" dirty="0" smtClean="0"/>
              <a:t>の働き</a:t>
            </a:r>
            <a:endParaRPr kumimoji="1" lang="en-US" altLang="ja-JP" sz="3200" dirty="0" smtClean="0"/>
          </a:p>
          <a:p>
            <a:pPr marL="0" indent="0">
              <a:buNone/>
            </a:pP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3253701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72721"/>
          </a:xfrm>
        </p:spPr>
        <p:txBody>
          <a:bodyPr>
            <a:noAutofit/>
          </a:bodyPr>
          <a:lstStyle/>
          <a:p>
            <a:r>
              <a:rPr lang="ja-JP" altLang="en-US" sz="3600" dirty="0"/>
              <a:t>物質が異なるので他局方で試験すると</a:t>
            </a:r>
            <a:r>
              <a:rPr lang="ja-JP" altLang="en-US" sz="3600" dirty="0" smtClean="0"/>
              <a:t>不適合</a:t>
            </a:r>
            <a:endParaRPr kumimoji="1" lang="ja-JP" altLang="en-US" sz="3600" dirty="0"/>
          </a:p>
        </p:txBody>
      </p:sp>
      <p:sp>
        <p:nvSpPr>
          <p:cNvPr id="3" name="コンテンツ プレースホルダー 2"/>
          <p:cNvSpPr>
            <a:spLocks noGrp="1"/>
          </p:cNvSpPr>
          <p:nvPr>
            <p:ph idx="1"/>
          </p:nvPr>
        </p:nvSpPr>
        <p:spPr>
          <a:xfrm>
            <a:off x="838200" y="1359877"/>
            <a:ext cx="10515600" cy="5205046"/>
          </a:xfrm>
        </p:spPr>
        <p:txBody>
          <a:bodyPr>
            <a:normAutofit/>
          </a:bodyPr>
          <a:lstStyle/>
          <a:p>
            <a:r>
              <a:rPr kumimoji="1" lang="ja-JP" altLang="en-US" sz="3200" dirty="0" smtClean="0"/>
              <a:t>物質が違う</a:t>
            </a:r>
            <a:endParaRPr kumimoji="1" lang="en-US" altLang="ja-JP" sz="3200" dirty="0" smtClean="0"/>
          </a:p>
          <a:p>
            <a:r>
              <a:rPr lang="ja-JP" altLang="en-US" sz="3200" dirty="0"/>
              <a:t>物質</a:t>
            </a:r>
            <a:r>
              <a:rPr lang="ja-JP" altLang="en-US" sz="3200" dirty="0" smtClean="0"/>
              <a:t>が</a:t>
            </a:r>
            <a:r>
              <a:rPr lang="ja-JP" altLang="en-US" sz="3200" dirty="0"/>
              <a:t>同</a:t>
            </a:r>
            <a:r>
              <a:rPr lang="ja-JP" altLang="en-US" sz="3200" dirty="0" smtClean="0"/>
              <a:t>じだが、規格項目や規格値が異なるため不適合</a:t>
            </a:r>
            <a:endParaRPr lang="en-US" altLang="ja-JP" sz="3200" dirty="0" smtClean="0"/>
          </a:p>
          <a:p>
            <a:pPr marL="0" indent="0">
              <a:buNone/>
            </a:pPr>
            <a:endParaRPr lang="en-US" altLang="ja-JP" sz="1000" dirty="0" smtClean="0"/>
          </a:p>
          <a:p>
            <a:pPr marL="0" indent="0">
              <a:buNone/>
            </a:pPr>
            <a:r>
              <a:rPr lang="ja-JP" altLang="en-US" sz="3200" dirty="0" smtClean="0"/>
              <a:t>海外製造所で医薬品製剤を製造する場合、日本で販売する者は日本の局方</a:t>
            </a:r>
            <a:r>
              <a:rPr lang="en-US" altLang="ja-JP" sz="3200" dirty="0" smtClean="0"/>
              <a:t>/</a:t>
            </a:r>
            <a:r>
              <a:rPr lang="ja-JP" altLang="en-US" sz="3200" dirty="0" smtClean="0"/>
              <a:t>局外規</a:t>
            </a:r>
            <a:r>
              <a:rPr lang="en-US" altLang="ja-JP" sz="3200" dirty="0" smtClean="0"/>
              <a:t>/</a:t>
            </a:r>
            <a:r>
              <a:rPr lang="ja-JP" altLang="en-US" sz="3200" dirty="0" smtClean="0"/>
              <a:t>薬添規を出典としている場合が多いため、それに適合していることを確認しておく。</a:t>
            </a:r>
            <a:endParaRPr lang="en-US" altLang="ja-JP" sz="3200" dirty="0" smtClean="0"/>
          </a:p>
          <a:p>
            <a:pPr marL="0" indent="0">
              <a:buNone/>
            </a:pPr>
            <a:endParaRPr lang="en-US" altLang="ja-JP" sz="3200" dirty="0"/>
          </a:p>
          <a:p>
            <a:pPr marL="0" indent="0">
              <a:buNone/>
            </a:pPr>
            <a:r>
              <a:rPr lang="ja-JP" altLang="en-US" sz="3200" dirty="0" smtClean="0"/>
              <a:t>⇒規格に適合していない添加剤などを使っているリスク</a:t>
            </a:r>
            <a:endParaRPr lang="en-US" altLang="ja-JP" sz="3200" dirty="0" smtClean="0"/>
          </a:p>
          <a:p>
            <a:pPr marL="0" indent="0">
              <a:buNone/>
            </a:pPr>
            <a:r>
              <a:rPr lang="ja-JP" altLang="en-US" sz="3200" dirty="0"/>
              <a:t>　</a:t>
            </a:r>
            <a:r>
              <a:rPr lang="ja-JP" altLang="en-US" sz="3200" dirty="0" smtClean="0"/>
              <a:t>　</a:t>
            </a:r>
            <a:r>
              <a:rPr lang="en-US" altLang="ja-JP" sz="3200" dirty="0" smtClean="0"/>
              <a:t>ex.</a:t>
            </a:r>
            <a:r>
              <a:rPr lang="ja-JP" altLang="en-US" sz="3200" dirty="0" smtClean="0"/>
              <a:t>　海外製造所の注射剤に用いる水は適合している？</a:t>
            </a:r>
            <a:endParaRPr lang="en-US" altLang="ja-JP" sz="3200" dirty="0" smtClean="0"/>
          </a:p>
          <a:p>
            <a:pPr marL="0" indent="0">
              <a:buNone/>
            </a:pPr>
            <a:endParaRPr kumimoji="1" lang="ja-JP" altLang="en-US" dirty="0"/>
          </a:p>
        </p:txBody>
      </p:sp>
    </p:spTree>
    <p:extLst>
      <p:ext uri="{BB962C8B-B14F-4D97-AF65-F5344CB8AC3E}">
        <p14:creationId xmlns:p14="http://schemas.microsoft.com/office/powerpoint/2010/main" val="2805658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54075"/>
          </a:xfrm>
        </p:spPr>
        <p:txBody>
          <a:bodyPr>
            <a:normAutofit/>
          </a:bodyPr>
          <a:lstStyle/>
          <a:p>
            <a:r>
              <a:rPr lang="ja-JP" altLang="en-US" sz="3200" dirty="0"/>
              <a:t>物質は同じだが、試験方法が異なっているので試験が</a:t>
            </a:r>
            <a:r>
              <a:rPr lang="ja-JP" altLang="en-US" sz="3200" dirty="0" smtClean="0"/>
              <a:t>必要</a:t>
            </a:r>
            <a:endParaRPr kumimoji="1" lang="ja-JP" altLang="en-US" sz="3200" dirty="0"/>
          </a:p>
        </p:txBody>
      </p:sp>
      <p:sp>
        <p:nvSpPr>
          <p:cNvPr id="3" name="コンテンツ プレースホルダー 2"/>
          <p:cNvSpPr>
            <a:spLocks noGrp="1"/>
          </p:cNvSpPr>
          <p:nvPr>
            <p:ph idx="1"/>
          </p:nvPr>
        </p:nvSpPr>
        <p:spPr>
          <a:xfrm>
            <a:off x="838200" y="1383323"/>
            <a:ext cx="10744200" cy="4793640"/>
          </a:xfrm>
        </p:spPr>
        <p:txBody>
          <a:bodyPr>
            <a:normAutofit/>
          </a:bodyPr>
          <a:lstStyle/>
          <a:p>
            <a:pPr marL="0" indent="0">
              <a:buNone/>
            </a:pPr>
            <a:r>
              <a:rPr kumimoji="1" lang="ja-JP" altLang="en-US" sz="3200" dirty="0" smtClean="0"/>
              <a:t>・新たな試験項目が追加になっている</a:t>
            </a:r>
            <a:endParaRPr kumimoji="1" lang="en-US" altLang="ja-JP" sz="3200" dirty="0" smtClean="0"/>
          </a:p>
          <a:p>
            <a:pPr marL="0" indent="0">
              <a:buNone/>
            </a:pPr>
            <a:r>
              <a:rPr lang="ja-JP" altLang="en-US" sz="3200" dirty="0" smtClean="0"/>
              <a:t>・項目は同じだが試験方法が異なる</a:t>
            </a:r>
            <a:endParaRPr lang="en-US" altLang="ja-JP" sz="3200" dirty="0" smtClean="0"/>
          </a:p>
          <a:p>
            <a:pPr marL="0" indent="0">
              <a:buNone/>
            </a:pPr>
            <a:r>
              <a:rPr kumimoji="1" lang="ja-JP" altLang="en-US" sz="3200" dirty="0" smtClean="0"/>
              <a:t>・項目＆試験方法は同じだが規格値が異なる</a:t>
            </a:r>
            <a:endParaRPr kumimoji="1" lang="en-US" altLang="ja-JP" sz="3200" dirty="0" smtClean="0"/>
          </a:p>
          <a:p>
            <a:pPr marL="0" indent="0">
              <a:buNone/>
            </a:pPr>
            <a:endParaRPr lang="en-US" altLang="ja-JP" sz="800" dirty="0"/>
          </a:p>
          <a:p>
            <a:pPr marL="0" indent="0">
              <a:buNone/>
            </a:pPr>
            <a:r>
              <a:rPr kumimoji="1" lang="ja-JP" altLang="en-US" sz="3200" dirty="0" smtClean="0"/>
              <a:t>⇒</a:t>
            </a:r>
            <a:endParaRPr kumimoji="1" lang="en-US" altLang="ja-JP" sz="3200" dirty="0" smtClean="0"/>
          </a:p>
          <a:p>
            <a:pPr marL="0" indent="0">
              <a:buNone/>
            </a:pPr>
            <a:r>
              <a:rPr lang="ja-JP" altLang="en-US" sz="3200" b="1" dirty="0" smtClean="0">
                <a:solidFill>
                  <a:srgbClr val="1109B7"/>
                </a:solidFill>
              </a:rPr>
              <a:t>・毎回試験の実施が必要かどうか</a:t>
            </a:r>
            <a:endParaRPr lang="en-US" altLang="ja-JP" sz="3200" b="1" dirty="0" smtClean="0">
              <a:solidFill>
                <a:srgbClr val="1109B7"/>
              </a:solidFill>
            </a:endParaRPr>
          </a:p>
          <a:p>
            <a:pPr marL="0" indent="0">
              <a:buNone/>
            </a:pPr>
            <a:r>
              <a:rPr kumimoji="1" lang="ja-JP" altLang="en-US" sz="3200" b="1" dirty="0" smtClean="0">
                <a:solidFill>
                  <a:srgbClr val="1109B7"/>
                </a:solidFill>
              </a:rPr>
              <a:t>・３局の一番厳しい試験でやれば、他の局方を適合になるか</a:t>
            </a:r>
            <a:endParaRPr kumimoji="1" lang="en-US" altLang="ja-JP" sz="3200" b="1" dirty="0" smtClean="0">
              <a:solidFill>
                <a:srgbClr val="1109B7"/>
              </a:solidFill>
            </a:endParaRPr>
          </a:p>
          <a:p>
            <a:pPr marL="0" indent="0">
              <a:buNone/>
            </a:pPr>
            <a:r>
              <a:rPr lang="ja-JP" altLang="en-US" sz="3200" b="1" dirty="0" smtClean="0">
                <a:solidFill>
                  <a:srgbClr val="1109B7"/>
                </a:solidFill>
              </a:rPr>
              <a:t>・項目、試験方法、規格値が一致していれば他局方試験不要</a:t>
            </a:r>
            <a:endParaRPr kumimoji="1" lang="en-US" altLang="ja-JP" sz="3200" b="1" dirty="0" smtClean="0">
              <a:solidFill>
                <a:srgbClr val="1109B7"/>
              </a:solidFill>
            </a:endParaRPr>
          </a:p>
          <a:p>
            <a:pPr marL="0" indent="0">
              <a:buNone/>
            </a:pPr>
            <a:endParaRPr kumimoji="1" lang="ja-JP" altLang="en-US" sz="3200" b="1" dirty="0"/>
          </a:p>
        </p:txBody>
      </p:sp>
    </p:spTree>
    <p:extLst>
      <p:ext uri="{BB962C8B-B14F-4D97-AF65-F5344CB8AC3E}">
        <p14:creationId xmlns:p14="http://schemas.microsoft.com/office/powerpoint/2010/main" val="170312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33464"/>
            <a:ext cx="10515600" cy="758757"/>
          </a:xfrm>
        </p:spPr>
        <p:txBody>
          <a:bodyPr>
            <a:normAutofit/>
          </a:bodyPr>
          <a:lstStyle/>
          <a:p>
            <a:r>
              <a:rPr kumimoji="1" lang="ja-JP" altLang="en-US" sz="3600" dirty="0" smtClean="0"/>
              <a:t>３局の保証とは（原薬や日局品の場合）</a:t>
            </a:r>
            <a:endParaRPr kumimoji="1" lang="ja-JP" altLang="en-US" sz="3600" dirty="0"/>
          </a:p>
        </p:txBody>
      </p:sp>
      <p:sp>
        <p:nvSpPr>
          <p:cNvPr id="3" name="コンテンツ プレースホルダー 2"/>
          <p:cNvSpPr>
            <a:spLocks noGrp="1"/>
          </p:cNvSpPr>
          <p:nvPr>
            <p:ph idx="1"/>
          </p:nvPr>
        </p:nvSpPr>
        <p:spPr>
          <a:xfrm>
            <a:off x="838200" y="1264596"/>
            <a:ext cx="10515600" cy="5593403"/>
          </a:xfrm>
        </p:spPr>
        <p:txBody>
          <a:bodyPr>
            <a:normAutofit/>
          </a:bodyPr>
          <a:lstStyle/>
          <a:p>
            <a:pPr marL="0" indent="0">
              <a:buNone/>
            </a:pPr>
            <a:r>
              <a:rPr kumimoji="1" lang="ja-JP" altLang="en-US" sz="3200" dirty="0" smtClean="0">
                <a:solidFill>
                  <a:srgbClr val="1109B7"/>
                </a:solidFill>
              </a:rPr>
              <a:t>日局の保証</a:t>
            </a:r>
            <a:endParaRPr kumimoji="1" lang="en-US" altLang="ja-JP" sz="3200" dirty="0" smtClean="0">
              <a:solidFill>
                <a:srgbClr val="1109B7"/>
              </a:solidFill>
            </a:endParaRPr>
          </a:p>
          <a:p>
            <a:pPr marL="0" indent="0">
              <a:buNone/>
            </a:pPr>
            <a:r>
              <a:rPr lang="ja-JP" altLang="en-US" dirty="0" smtClean="0"/>
              <a:t>・</a:t>
            </a:r>
            <a:r>
              <a:rPr lang="en-US" altLang="ja-JP" dirty="0" smtClean="0"/>
              <a:t>GMP</a:t>
            </a:r>
            <a:r>
              <a:rPr lang="ja-JP" altLang="en-US" dirty="0" smtClean="0"/>
              <a:t>許可のある製造所で製造</a:t>
            </a:r>
            <a:r>
              <a:rPr lang="en-US" altLang="ja-JP" dirty="0" smtClean="0"/>
              <a:t>/</a:t>
            </a:r>
            <a:r>
              <a:rPr lang="ja-JP" altLang="en-US" dirty="0" smtClean="0"/>
              <a:t>出荷＆</a:t>
            </a:r>
            <a:r>
              <a:rPr lang="en-US" altLang="ja-JP" dirty="0" smtClean="0"/>
              <a:t>COA</a:t>
            </a:r>
          </a:p>
          <a:p>
            <a:pPr marL="0" indent="0">
              <a:buNone/>
            </a:pPr>
            <a:r>
              <a:rPr kumimoji="1" lang="ja-JP" altLang="en-US" dirty="0" smtClean="0"/>
              <a:t>・原薬が</a:t>
            </a:r>
            <a:r>
              <a:rPr kumimoji="1" lang="en-US" altLang="ja-JP" dirty="0" smtClean="0"/>
              <a:t>GMP</a:t>
            </a:r>
            <a:r>
              <a:rPr kumimoji="1" lang="ja-JP" altLang="en-US" dirty="0" smtClean="0"/>
              <a:t>でない場合は、転用理由を出す</a:t>
            </a:r>
            <a:endParaRPr kumimoji="1" lang="en-US" altLang="ja-JP" dirty="0" smtClean="0"/>
          </a:p>
          <a:p>
            <a:pPr marL="0" indent="0">
              <a:buNone/>
            </a:pPr>
            <a:r>
              <a:rPr lang="ja-JP" altLang="en-US" dirty="0" smtClean="0"/>
              <a:t>・添加剤で日局品でない場合は、製造所で日局試験により日局品に</a:t>
            </a:r>
            <a:endParaRPr lang="en-US" altLang="ja-JP" dirty="0" smtClean="0"/>
          </a:p>
          <a:p>
            <a:pPr marL="0" indent="0">
              <a:buNone/>
            </a:pPr>
            <a:r>
              <a:rPr kumimoji="1" lang="ja-JP" altLang="en-US" dirty="0"/>
              <a:t>　</a:t>
            </a:r>
            <a:r>
              <a:rPr kumimoji="1" lang="ja-JP" altLang="en-US" dirty="0" smtClean="0"/>
              <a:t>ただし、当局は最近、日局品があればそれを購入するように指導</a:t>
            </a:r>
            <a:endParaRPr kumimoji="1" lang="en-US" altLang="ja-JP" dirty="0" smtClean="0"/>
          </a:p>
          <a:p>
            <a:pPr marL="0" indent="0">
              <a:buNone/>
            </a:pPr>
            <a:endParaRPr lang="en-US" altLang="ja-JP" sz="1000" dirty="0"/>
          </a:p>
          <a:p>
            <a:pPr marL="0" indent="0">
              <a:buNone/>
            </a:pPr>
            <a:r>
              <a:rPr kumimoji="1" lang="ja-JP" altLang="en-US" sz="3200" dirty="0" smtClean="0">
                <a:solidFill>
                  <a:srgbClr val="1109B7"/>
                </a:solidFill>
              </a:rPr>
              <a:t>３局の保証</a:t>
            </a:r>
            <a:endParaRPr kumimoji="1" lang="en-US" altLang="ja-JP" sz="3200" dirty="0" smtClean="0">
              <a:solidFill>
                <a:srgbClr val="1109B7"/>
              </a:solidFill>
            </a:endParaRPr>
          </a:p>
          <a:p>
            <a:pPr marL="0" indent="0">
              <a:buNone/>
            </a:pPr>
            <a:r>
              <a:rPr lang="ja-JP" altLang="en-US" dirty="0" smtClean="0"/>
              <a:t>・</a:t>
            </a:r>
            <a:r>
              <a:rPr lang="en-US" altLang="ja-JP" dirty="0" smtClean="0"/>
              <a:t>GMP</a:t>
            </a:r>
            <a:r>
              <a:rPr lang="ja-JP" altLang="en-US" dirty="0" smtClean="0"/>
              <a:t>許可の製造所で造られているか</a:t>
            </a:r>
            <a:endParaRPr lang="en-US" altLang="ja-JP" dirty="0" smtClean="0"/>
          </a:p>
          <a:p>
            <a:pPr marL="0" indent="0">
              <a:buNone/>
            </a:pPr>
            <a:r>
              <a:rPr kumimoji="1" lang="ja-JP" altLang="en-US" dirty="0" smtClean="0"/>
              <a:t>・３局の試験を行っている</a:t>
            </a:r>
            <a:endParaRPr kumimoji="1" lang="en-US" altLang="ja-JP" dirty="0" smtClean="0"/>
          </a:p>
          <a:p>
            <a:pPr marL="0" indent="0">
              <a:buNone/>
            </a:pPr>
            <a:r>
              <a:rPr lang="ja-JP" altLang="en-US" dirty="0"/>
              <a:t>　</a:t>
            </a:r>
            <a:r>
              <a:rPr lang="ja-JP" altLang="en-US" dirty="0" smtClean="0"/>
              <a:t>違いがあるところだけ追加で行うなど</a:t>
            </a:r>
            <a:r>
              <a:rPr kumimoji="1" lang="ja-JP" altLang="en-US" dirty="0" smtClean="0"/>
              <a:t>バリデーション済みか</a:t>
            </a:r>
            <a:endParaRPr kumimoji="1" lang="en-US" altLang="ja-JP" dirty="0" smtClean="0"/>
          </a:p>
          <a:p>
            <a:pPr marL="0" indent="0">
              <a:buNone/>
            </a:pPr>
            <a:r>
              <a:rPr lang="ja-JP" altLang="en-US" dirty="0" smtClean="0"/>
              <a:t>・</a:t>
            </a:r>
            <a:r>
              <a:rPr lang="en-US" altLang="ja-JP" dirty="0" smtClean="0"/>
              <a:t>COA</a:t>
            </a:r>
            <a:r>
              <a:rPr lang="ja-JP" altLang="en-US" dirty="0" smtClean="0"/>
              <a:t>を出せるか</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31368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71195"/>
          </a:xfrm>
        </p:spPr>
        <p:txBody>
          <a:bodyPr>
            <a:normAutofit fontScale="90000"/>
          </a:bodyPr>
          <a:lstStyle/>
          <a:p>
            <a:r>
              <a:rPr lang="ja-JP" altLang="en-US" dirty="0" smtClean="0"/>
              <a:t>日本</a:t>
            </a:r>
            <a:r>
              <a:rPr lang="ja-JP" altLang="en-US" dirty="0"/>
              <a:t>薬局方</a:t>
            </a:r>
            <a:r>
              <a:rPr kumimoji="1" lang="ja-JP" altLang="en-US" dirty="0" smtClean="0"/>
              <a:t>の温度に関する規定</a:t>
            </a:r>
            <a:endParaRPr kumimoji="1" lang="ja-JP" altLang="en-US" dirty="0"/>
          </a:p>
        </p:txBody>
      </p:sp>
      <p:sp>
        <p:nvSpPr>
          <p:cNvPr id="3" name="コンテンツ プレースホルダー 2"/>
          <p:cNvSpPr>
            <a:spLocks noGrp="1"/>
          </p:cNvSpPr>
          <p:nvPr>
            <p:ph idx="1"/>
          </p:nvPr>
        </p:nvSpPr>
        <p:spPr>
          <a:xfrm>
            <a:off x="838200" y="1249680"/>
            <a:ext cx="10515600" cy="5608320"/>
          </a:xfrm>
        </p:spPr>
        <p:txBody>
          <a:bodyPr/>
          <a:lstStyle/>
          <a:p>
            <a:pPr marL="0" indent="0">
              <a:buNone/>
            </a:pPr>
            <a:r>
              <a:rPr lang="ja-JP" altLang="en-US" dirty="0"/>
              <a:t>標準温度は</a:t>
            </a:r>
            <a:r>
              <a:rPr lang="en-US" altLang="ja-JP" dirty="0"/>
              <a:t>20℃</a:t>
            </a:r>
            <a:r>
              <a:rPr lang="ja-JP" altLang="en-US" dirty="0" err="1"/>
              <a:t>、</a:t>
            </a:r>
            <a:r>
              <a:rPr lang="ja-JP" altLang="en-US" dirty="0"/>
              <a:t>常温は</a:t>
            </a:r>
            <a:r>
              <a:rPr lang="en-US" altLang="ja-JP" dirty="0"/>
              <a:t>15</a:t>
            </a:r>
            <a:r>
              <a:rPr lang="ja-JP" altLang="en-US" dirty="0"/>
              <a:t>～</a:t>
            </a:r>
            <a:r>
              <a:rPr lang="en-US" altLang="ja-JP" dirty="0"/>
              <a:t>25℃</a:t>
            </a:r>
            <a:r>
              <a:rPr lang="ja-JP" altLang="en-US" dirty="0" err="1"/>
              <a:t>、</a:t>
            </a:r>
            <a:r>
              <a:rPr lang="ja-JP" altLang="en-US" dirty="0"/>
              <a:t>室温は</a:t>
            </a:r>
            <a:r>
              <a:rPr lang="en-US" altLang="ja-JP" dirty="0"/>
              <a:t>1</a:t>
            </a:r>
            <a:r>
              <a:rPr lang="ja-JP" altLang="en-US" dirty="0"/>
              <a:t>～</a:t>
            </a:r>
            <a:r>
              <a:rPr lang="en-US" altLang="ja-JP" dirty="0"/>
              <a:t>30℃</a:t>
            </a:r>
            <a:r>
              <a:rPr lang="ja-JP" altLang="en-US" dirty="0" err="1"/>
              <a:t>、</a:t>
            </a:r>
            <a:r>
              <a:rPr lang="ja-JP" altLang="en-US" dirty="0"/>
              <a:t>微温は</a:t>
            </a:r>
            <a:r>
              <a:rPr lang="en-US" altLang="ja-JP" dirty="0"/>
              <a:t>30</a:t>
            </a:r>
            <a:r>
              <a:rPr lang="ja-JP" altLang="en-US" dirty="0"/>
              <a:t>～</a:t>
            </a:r>
            <a:r>
              <a:rPr lang="en-US" altLang="ja-JP" dirty="0"/>
              <a:t>40℃</a:t>
            </a:r>
            <a:r>
              <a:rPr lang="ja-JP" altLang="en-US" dirty="0"/>
              <a:t>とする。冷所は、別に規定するもののほか、</a:t>
            </a:r>
            <a:r>
              <a:rPr lang="en-US" altLang="ja-JP" dirty="0"/>
              <a:t>1</a:t>
            </a:r>
            <a:r>
              <a:rPr lang="ja-JP" altLang="en-US" dirty="0"/>
              <a:t>～</a:t>
            </a:r>
            <a:r>
              <a:rPr lang="en-US" altLang="ja-JP" dirty="0"/>
              <a:t>15℃</a:t>
            </a:r>
            <a:r>
              <a:rPr lang="ja-JP" altLang="en-US" dirty="0"/>
              <a:t>の場所とする</a:t>
            </a:r>
            <a:r>
              <a:rPr lang="ja-JP" altLang="en-US" dirty="0" smtClean="0"/>
              <a:t>。（日本の平均温度は</a:t>
            </a:r>
            <a:r>
              <a:rPr lang="en-US" altLang="ja-JP" dirty="0" smtClean="0"/>
              <a:t>15℃</a:t>
            </a:r>
            <a:r>
              <a:rPr lang="ja-JP" altLang="en-US" dirty="0" smtClean="0"/>
              <a:t>）</a:t>
            </a:r>
            <a:endParaRPr lang="en-US" altLang="ja-JP" dirty="0" smtClean="0"/>
          </a:p>
          <a:p>
            <a:pPr marL="0" indent="0">
              <a:buNone/>
            </a:pPr>
            <a:endParaRPr kumimoji="1" lang="en-US" altLang="ja-JP" sz="800" dirty="0"/>
          </a:p>
          <a:p>
            <a:pPr marL="0" indent="0">
              <a:buNone/>
            </a:pPr>
            <a:r>
              <a:rPr lang="en-US" altLang="ja-JP" dirty="0"/>
              <a:t>JIS Z 8703</a:t>
            </a:r>
            <a:r>
              <a:rPr lang="ja-JP" altLang="en-US" dirty="0"/>
              <a:t>（試験場所の標準状態）に常温は「</a:t>
            </a:r>
            <a:r>
              <a:rPr lang="en-US" altLang="ja-JP" dirty="0"/>
              <a:t>5</a:t>
            </a:r>
            <a:r>
              <a:rPr lang="ja-JP" altLang="en-US" dirty="0"/>
              <a:t>～</a:t>
            </a:r>
            <a:r>
              <a:rPr lang="en-US" altLang="ja-JP" dirty="0"/>
              <a:t>35℃</a:t>
            </a:r>
            <a:r>
              <a:rPr lang="ja-JP" altLang="en-US" dirty="0"/>
              <a:t>の温度範囲」と記載されている。</a:t>
            </a:r>
          </a:p>
          <a:p>
            <a:pPr marL="0" indent="0">
              <a:buNone/>
            </a:pPr>
            <a:endParaRPr lang="en-US" altLang="ja-JP" sz="800" dirty="0"/>
          </a:p>
          <a:p>
            <a:pPr marL="0" indent="0">
              <a:buNone/>
            </a:pPr>
            <a:r>
              <a:rPr lang="ja-JP" altLang="en-US" sz="3200" dirty="0" smtClean="0"/>
              <a:t>暑いところに行けば室温が違う</a:t>
            </a:r>
            <a:endParaRPr lang="en-US" altLang="ja-JP" sz="3200" dirty="0" smtClean="0"/>
          </a:p>
          <a:p>
            <a:pPr marL="0" indent="0">
              <a:buNone/>
            </a:pPr>
            <a:r>
              <a:rPr kumimoji="1" lang="ja-JP" altLang="en-US" sz="3200" dirty="0"/>
              <a:t>　</a:t>
            </a:r>
            <a:r>
              <a:rPr kumimoji="1" lang="ja-JP" altLang="en-US" sz="3200" dirty="0" smtClean="0"/>
              <a:t>　アセンアンの安定性試験では　</a:t>
            </a:r>
            <a:r>
              <a:rPr kumimoji="1" lang="en-US" altLang="ja-JP" sz="3200" dirty="0" smtClean="0"/>
              <a:t>30℃</a:t>
            </a:r>
            <a:r>
              <a:rPr kumimoji="1" lang="ja-JP" altLang="en-US" sz="3200" dirty="0" smtClean="0"/>
              <a:t>が求められている</a:t>
            </a:r>
            <a:endParaRPr kumimoji="1" lang="en-US" altLang="ja-JP" sz="3200" dirty="0" smtClean="0"/>
          </a:p>
          <a:p>
            <a:pPr marL="0" indent="0">
              <a:buNone/>
            </a:pPr>
            <a:r>
              <a:rPr kumimoji="1" lang="ja-JP" altLang="en-US" sz="3200" dirty="0" smtClean="0"/>
              <a:t>⇒販売する時の安定性データが求められ、</a:t>
            </a:r>
            <a:endParaRPr kumimoji="1" lang="en-US" altLang="ja-JP" sz="3200" dirty="0" smtClean="0"/>
          </a:p>
          <a:p>
            <a:pPr marL="0" indent="0">
              <a:buNone/>
            </a:pPr>
            <a:r>
              <a:rPr lang="ja-JP" altLang="en-US" sz="3200" dirty="0"/>
              <a:t>　</a:t>
            </a:r>
            <a:r>
              <a:rPr lang="ja-JP" altLang="en-US" sz="3200" dirty="0" smtClean="0"/>
              <a:t>　</a:t>
            </a:r>
            <a:r>
              <a:rPr kumimoji="1" lang="en-US" altLang="ja-JP" sz="3200" dirty="0" smtClean="0"/>
              <a:t>30℃</a:t>
            </a:r>
            <a:r>
              <a:rPr kumimoji="1" lang="ja-JP" altLang="en-US" sz="3200" dirty="0" smtClean="0"/>
              <a:t>の長期データがないと個装箱に</a:t>
            </a:r>
            <a:r>
              <a:rPr kumimoji="1" lang="en-US" altLang="ja-JP" sz="3200" dirty="0" smtClean="0"/>
              <a:t>25℃</a:t>
            </a:r>
            <a:r>
              <a:rPr kumimoji="1" lang="ja-JP" altLang="en-US" sz="3200" dirty="0" smtClean="0"/>
              <a:t>以下と</a:t>
            </a:r>
            <a:endParaRPr kumimoji="1" lang="en-US" altLang="ja-JP" sz="3200" dirty="0" smtClean="0"/>
          </a:p>
          <a:p>
            <a:pPr marL="0" indent="0">
              <a:buNone/>
            </a:pPr>
            <a:r>
              <a:rPr lang="ja-JP" altLang="en-US" sz="3200" dirty="0"/>
              <a:t>　</a:t>
            </a:r>
            <a:r>
              <a:rPr lang="ja-JP" altLang="en-US" sz="3200" dirty="0" smtClean="0"/>
              <a:t>　</a:t>
            </a:r>
            <a:r>
              <a:rPr kumimoji="1" lang="ja-JP" altLang="en-US" sz="3200" dirty="0" smtClean="0"/>
              <a:t>温度表記が求められる場合もある</a:t>
            </a:r>
            <a:endParaRPr kumimoji="1" lang="ja-JP" altLang="en-US" sz="3200" dirty="0"/>
          </a:p>
        </p:txBody>
      </p:sp>
    </p:spTree>
    <p:extLst>
      <p:ext uri="{BB962C8B-B14F-4D97-AF65-F5344CB8AC3E}">
        <p14:creationId xmlns:p14="http://schemas.microsoft.com/office/powerpoint/2010/main" val="2334098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11175"/>
          </a:xfrm>
        </p:spPr>
        <p:txBody>
          <a:bodyPr>
            <a:normAutofit fontScale="90000"/>
          </a:bodyPr>
          <a:lstStyle/>
          <a:p>
            <a:r>
              <a:rPr lang="en-US" altLang="ja-JP" dirty="0" smtClean="0"/>
              <a:t>ICH</a:t>
            </a:r>
            <a:r>
              <a:rPr lang="ja-JP" altLang="en-US" dirty="0" smtClean="0"/>
              <a:t>　</a:t>
            </a:r>
            <a:r>
              <a:rPr lang="zh-TW" altLang="en-US" dirty="0" smtClean="0"/>
              <a:t>日米</a:t>
            </a:r>
            <a:r>
              <a:rPr lang="en-US" altLang="zh-TW" dirty="0"/>
              <a:t>EU</a:t>
            </a:r>
            <a:r>
              <a:rPr lang="zh-TW" altLang="en-US" dirty="0"/>
              <a:t>医薬品規制調和国際会議</a:t>
            </a:r>
            <a:endParaRPr kumimoji="1" lang="ja-JP" altLang="en-US" dirty="0"/>
          </a:p>
        </p:txBody>
      </p:sp>
      <p:sp>
        <p:nvSpPr>
          <p:cNvPr id="3" name="コンテンツ プレースホルダー 2"/>
          <p:cNvSpPr>
            <a:spLocks noGrp="1"/>
          </p:cNvSpPr>
          <p:nvPr>
            <p:ph idx="1"/>
          </p:nvPr>
        </p:nvSpPr>
        <p:spPr>
          <a:xfrm>
            <a:off x="1524000" y="1295400"/>
            <a:ext cx="9144000" cy="5562600"/>
          </a:xfrm>
        </p:spPr>
        <p:txBody>
          <a:bodyPr>
            <a:normAutofit/>
          </a:bodyPr>
          <a:lstStyle/>
          <a:p>
            <a:pPr marL="0" indent="0">
              <a:buNone/>
            </a:pPr>
            <a:r>
              <a:rPr lang="en-US" altLang="ja-JP" sz="3200" dirty="0" smtClean="0"/>
              <a:t>ICH</a:t>
            </a:r>
            <a:r>
              <a:rPr lang="ja-JP" altLang="en-US" sz="3200" dirty="0" smtClean="0"/>
              <a:t>とは、</a:t>
            </a:r>
            <a:r>
              <a:rPr lang="en-US" altLang="ja-JP" sz="3200" dirty="0" smtClean="0"/>
              <a:t>International Conference on </a:t>
            </a:r>
            <a:r>
              <a:rPr lang="en-US" altLang="ja-JP" sz="3200" dirty="0" err="1" smtClean="0"/>
              <a:t>Harmonisation</a:t>
            </a:r>
            <a:r>
              <a:rPr lang="en-US" altLang="ja-JP" sz="3200" dirty="0" smtClean="0"/>
              <a:t> of Technical Requirements for Registration of Pharmaceuticals for Human Use</a:t>
            </a:r>
            <a:r>
              <a:rPr lang="ja-JP" altLang="en-US" sz="3200" dirty="0" smtClean="0"/>
              <a:t>（日米</a:t>
            </a:r>
            <a:r>
              <a:rPr lang="en-US" altLang="ja-JP" sz="3200" dirty="0" smtClean="0"/>
              <a:t>EU</a:t>
            </a:r>
            <a:r>
              <a:rPr lang="ja-JP" altLang="en-US" sz="3200" dirty="0" smtClean="0"/>
              <a:t>医薬品規制調和国際会議）の略称</a:t>
            </a:r>
          </a:p>
          <a:p>
            <a:pPr marL="0" indent="0">
              <a:buNone/>
            </a:pPr>
            <a:r>
              <a:rPr lang="en-US" altLang="ja-JP" sz="3200" dirty="0" smtClean="0"/>
              <a:t>ICH</a:t>
            </a:r>
            <a:r>
              <a:rPr lang="ja-JP" altLang="en-US" sz="3200" dirty="0" smtClean="0"/>
              <a:t>運営委員会は創始６メンバー（</a:t>
            </a:r>
            <a:r>
              <a:rPr lang="en-US" altLang="ja-JP" sz="3200" dirty="0" smtClean="0"/>
              <a:t>EU</a:t>
            </a:r>
            <a:r>
              <a:rPr lang="ja-JP" altLang="en-US" sz="3200" dirty="0" err="1" smtClean="0"/>
              <a:t>、</a:t>
            </a:r>
            <a:r>
              <a:rPr lang="en-US" altLang="ja-JP" sz="3200" dirty="0" smtClean="0"/>
              <a:t>EFPIA</a:t>
            </a:r>
            <a:r>
              <a:rPr lang="ja-JP" altLang="en-US" sz="3200" dirty="0" err="1" smtClean="0"/>
              <a:t>、</a:t>
            </a:r>
            <a:r>
              <a:rPr lang="en-US" altLang="ja-JP" sz="3200" dirty="0" smtClean="0"/>
              <a:t>MHLW</a:t>
            </a:r>
            <a:r>
              <a:rPr lang="ja-JP" altLang="en-US" sz="3200" dirty="0" err="1" smtClean="0"/>
              <a:t>、</a:t>
            </a:r>
            <a:r>
              <a:rPr lang="en-US" altLang="ja-JP" sz="3200" dirty="0" smtClean="0"/>
              <a:t>JPMA</a:t>
            </a:r>
            <a:r>
              <a:rPr lang="ja-JP" altLang="en-US" sz="3200" dirty="0" err="1" smtClean="0"/>
              <a:t>、</a:t>
            </a:r>
            <a:r>
              <a:rPr lang="en-US" altLang="ja-JP" sz="3200" dirty="0" smtClean="0"/>
              <a:t>FDA</a:t>
            </a:r>
            <a:r>
              <a:rPr lang="ja-JP" altLang="en-US" sz="3200" dirty="0" err="1" smtClean="0"/>
              <a:t>、</a:t>
            </a:r>
            <a:r>
              <a:rPr lang="en-US" altLang="ja-JP" sz="3200" dirty="0" smtClean="0"/>
              <a:t>PhRMA</a:t>
            </a:r>
            <a:r>
              <a:rPr lang="ja-JP" altLang="en-US" sz="3200" dirty="0" smtClean="0"/>
              <a:t>）と </a:t>
            </a:r>
            <a:r>
              <a:rPr lang="en-US" altLang="ja-JP" sz="3200" dirty="0" err="1" smtClean="0"/>
              <a:t>Swissmedic</a:t>
            </a:r>
            <a:r>
              <a:rPr lang="ja-JP" altLang="en-US" sz="3200" dirty="0" smtClean="0"/>
              <a:t>及び</a:t>
            </a:r>
            <a:r>
              <a:rPr lang="en-US" altLang="ja-JP" sz="3200" dirty="0" smtClean="0"/>
              <a:t>Health Canada</a:t>
            </a:r>
            <a:r>
              <a:rPr lang="ja-JP" altLang="en-US" sz="3200" dirty="0" smtClean="0"/>
              <a:t>で構成され、他に</a:t>
            </a:r>
            <a:r>
              <a:rPr lang="en-US" altLang="ja-JP" sz="3200" dirty="0" smtClean="0"/>
              <a:t>WHO</a:t>
            </a:r>
            <a:r>
              <a:rPr lang="ja-JP" altLang="en-US" sz="3200" dirty="0" smtClean="0"/>
              <a:t>がオブザーバー、</a:t>
            </a:r>
            <a:r>
              <a:rPr lang="en-US" altLang="ja-JP" sz="3200" dirty="0" smtClean="0"/>
              <a:t>IFPMA</a:t>
            </a:r>
            <a:r>
              <a:rPr lang="ja-JP" altLang="en-US" sz="3200" dirty="0" smtClean="0"/>
              <a:t>が（投票権無し）メンバーとして参加</a:t>
            </a:r>
            <a:endParaRPr kumimoji="1" lang="ja-JP" altLang="en-US" sz="3200" dirty="0"/>
          </a:p>
        </p:txBody>
      </p:sp>
    </p:spTree>
    <p:extLst>
      <p:ext uri="{BB962C8B-B14F-4D97-AF65-F5344CB8AC3E}">
        <p14:creationId xmlns:p14="http://schemas.microsoft.com/office/powerpoint/2010/main" val="1963652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11175"/>
          </a:xfrm>
        </p:spPr>
        <p:txBody>
          <a:bodyPr>
            <a:normAutofit fontScale="90000"/>
          </a:bodyPr>
          <a:lstStyle/>
          <a:p>
            <a:r>
              <a:rPr lang="en-US" altLang="ja-JP" dirty="0"/>
              <a:t>ICH</a:t>
            </a:r>
            <a:r>
              <a:rPr lang="ja-JP" altLang="en-US" dirty="0"/>
              <a:t>の目的と</a:t>
            </a:r>
            <a:r>
              <a:rPr lang="ja-JP" altLang="en-US" dirty="0" smtClean="0"/>
              <a:t>役割</a:t>
            </a:r>
            <a:endParaRPr kumimoji="1" lang="ja-JP" altLang="en-US" dirty="0"/>
          </a:p>
        </p:txBody>
      </p:sp>
      <p:sp>
        <p:nvSpPr>
          <p:cNvPr id="3" name="コンテンツ プレースホルダー 2"/>
          <p:cNvSpPr>
            <a:spLocks noGrp="1"/>
          </p:cNvSpPr>
          <p:nvPr>
            <p:ph idx="1"/>
          </p:nvPr>
        </p:nvSpPr>
        <p:spPr>
          <a:xfrm>
            <a:off x="1524000" y="1295400"/>
            <a:ext cx="9144000" cy="5562600"/>
          </a:xfrm>
        </p:spPr>
        <p:txBody>
          <a:bodyPr>
            <a:normAutofit/>
          </a:bodyPr>
          <a:lstStyle/>
          <a:p>
            <a:pPr marL="0" indent="0">
              <a:buNone/>
            </a:pPr>
            <a:r>
              <a:rPr lang="en-US" altLang="ja-JP" sz="3200" dirty="0"/>
              <a:t>ICH</a:t>
            </a:r>
            <a:r>
              <a:rPr lang="ja-JP" altLang="en-US" sz="3200" dirty="0"/>
              <a:t>の目的は、日・米・</a:t>
            </a:r>
            <a:r>
              <a:rPr lang="en-US" altLang="ja-JP" sz="3200" dirty="0"/>
              <a:t>EU</a:t>
            </a:r>
            <a:r>
              <a:rPr lang="ja-JP" altLang="en-US" sz="3200" dirty="0"/>
              <a:t>による新薬承認審査の基準を国際的に統一し、医薬品の特性を検討するための非臨床試験・臨床試験の実施方法やルール、提出書類のフォーマットなどを標準化することにより、製薬企業による各種試験の不必要な繰り返しを防いで医薬品開発・承認申請の非効率を減らし、結果としてよりよい医薬品をより早く患者のもとへ届ける</a:t>
            </a:r>
            <a:r>
              <a:rPr lang="ja-JP" altLang="en-US" sz="3200" dirty="0" smtClean="0"/>
              <a:t>こと</a:t>
            </a:r>
            <a:endParaRPr kumimoji="1" lang="ja-JP" altLang="en-US" sz="3200" dirty="0"/>
          </a:p>
        </p:txBody>
      </p:sp>
    </p:spTree>
    <p:extLst>
      <p:ext uri="{BB962C8B-B14F-4D97-AF65-F5344CB8AC3E}">
        <p14:creationId xmlns:p14="http://schemas.microsoft.com/office/powerpoint/2010/main" val="3667424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15975"/>
          </a:xfrm>
        </p:spPr>
        <p:txBody>
          <a:bodyPr/>
          <a:lstStyle/>
          <a:p>
            <a:r>
              <a:rPr kumimoji="1" lang="en-US" altLang="ja-JP" dirty="0" smtClean="0"/>
              <a:t>ICH</a:t>
            </a:r>
            <a:r>
              <a:rPr kumimoji="1" lang="ja-JP" altLang="en-US" dirty="0" smtClean="0"/>
              <a:t>でハーモナイズされた規格は？</a:t>
            </a:r>
            <a:endParaRPr kumimoji="1" lang="ja-JP" altLang="en-US" dirty="0"/>
          </a:p>
        </p:txBody>
      </p:sp>
      <p:sp>
        <p:nvSpPr>
          <p:cNvPr id="3" name="コンテンツ プレースホルダー 2"/>
          <p:cNvSpPr>
            <a:spLocks noGrp="1"/>
          </p:cNvSpPr>
          <p:nvPr>
            <p:ph idx="1"/>
          </p:nvPr>
        </p:nvSpPr>
        <p:spPr>
          <a:xfrm>
            <a:off x="838200" y="1524000"/>
            <a:ext cx="10515600" cy="4652963"/>
          </a:xfrm>
        </p:spPr>
        <p:txBody>
          <a:bodyPr>
            <a:normAutofit/>
          </a:bodyPr>
          <a:lstStyle/>
          <a:p>
            <a:pPr marL="0" indent="0">
              <a:buNone/>
            </a:pPr>
            <a:r>
              <a:rPr kumimoji="1" lang="ja-JP" altLang="en-US" sz="3200" dirty="0" smtClean="0"/>
              <a:t>・ガイドラインとして発行</a:t>
            </a:r>
            <a:endParaRPr kumimoji="1" lang="en-US" altLang="ja-JP" sz="3200" dirty="0" smtClean="0"/>
          </a:p>
          <a:p>
            <a:pPr marL="0" indent="0">
              <a:buNone/>
            </a:pPr>
            <a:r>
              <a:rPr lang="ja-JP" altLang="en-US" sz="3200" dirty="0" smtClean="0"/>
              <a:t>・３局は法規制に取り組んでいく</a:t>
            </a:r>
            <a:endParaRPr lang="en-US" altLang="ja-JP" sz="3200" dirty="0" smtClean="0"/>
          </a:p>
          <a:p>
            <a:pPr marL="0" indent="0">
              <a:buNone/>
            </a:pPr>
            <a:r>
              <a:rPr kumimoji="1" lang="ja-JP" altLang="en-US" sz="3200" dirty="0"/>
              <a:t>　</a:t>
            </a:r>
            <a:r>
              <a:rPr kumimoji="1" lang="ja-JP" altLang="en-US" sz="3200" dirty="0" smtClean="0"/>
              <a:t>３局以外の国は？</a:t>
            </a:r>
            <a:endParaRPr kumimoji="1" lang="en-US" altLang="ja-JP" sz="3200" dirty="0" smtClean="0"/>
          </a:p>
          <a:p>
            <a:pPr marL="0" indent="0">
              <a:buNone/>
            </a:pPr>
            <a:endParaRPr lang="en-US" altLang="ja-JP" sz="3200" dirty="0"/>
          </a:p>
          <a:p>
            <a:pPr marL="0" indent="0">
              <a:buNone/>
            </a:pPr>
            <a:r>
              <a:rPr kumimoji="1" lang="ja-JP" altLang="en-US" sz="3200" dirty="0" smtClean="0"/>
              <a:t>・局方に関するハーモナイズは各国の局方に取り入れる</a:t>
            </a:r>
            <a:endParaRPr kumimoji="1" lang="en-US" altLang="ja-JP" sz="3200" dirty="0" smtClean="0"/>
          </a:p>
          <a:p>
            <a:pPr marL="0" indent="0">
              <a:buNone/>
            </a:pPr>
            <a:r>
              <a:rPr lang="ja-JP" altLang="en-US" sz="3200" dirty="0"/>
              <a:t>　</a:t>
            </a:r>
            <a:r>
              <a:rPr lang="ja-JP" altLang="en-US" sz="3200" dirty="0" smtClean="0"/>
              <a:t>３局以外の国は？</a:t>
            </a:r>
            <a:endParaRPr kumimoji="1" lang="ja-JP" altLang="en-US" sz="3200" dirty="0"/>
          </a:p>
        </p:txBody>
      </p:sp>
    </p:spTree>
    <p:extLst>
      <p:ext uri="{BB962C8B-B14F-4D97-AF65-F5344CB8AC3E}">
        <p14:creationId xmlns:p14="http://schemas.microsoft.com/office/powerpoint/2010/main" val="332566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82575"/>
          </a:xfrm>
        </p:spPr>
        <p:txBody>
          <a:bodyPr>
            <a:normAutofit fontScale="90000"/>
          </a:bodyPr>
          <a:lstStyle/>
          <a:p>
            <a:r>
              <a:rPr lang="en-US" altLang="ja-JP" dirty="0" smtClean="0"/>
              <a:t>IC</a:t>
            </a:r>
            <a:r>
              <a:rPr lang="en-US" altLang="ja-JP" dirty="0"/>
              <a:t>H</a:t>
            </a:r>
            <a:endParaRPr kumimoji="1" lang="ja-JP" altLang="en-US" dirty="0"/>
          </a:p>
        </p:txBody>
      </p:sp>
      <p:sp>
        <p:nvSpPr>
          <p:cNvPr id="3" name="コンテンツ プレースホルダー 2"/>
          <p:cNvSpPr>
            <a:spLocks noGrp="1"/>
          </p:cNvSpPr>
          <p:nvPr>
            <p:ph idx="1"/>
          </p:nvPr>
        </p:nvSpPr>
        <p:spPr>
          <a:xfrm>
            <a:off x="1524000" y="990600"/>
            <a:ext cx="9144000" cy="5867400"/>
          </a:xfrm>
        </p:spPr>
        <p:txBody>
          <a:bodyPr>
            <a:normAutofit/>
          </a:bodyPr>
          <a:lstStyle/>
          <a:p>
            <a:pPr marL="0" indent="0">
              <a:buNone/>
            </a:pPr>
            <a:r>
              <a:rPr lang="en-US" altLang="ja-JP" dirty="0" smtClean="0"/>
              <a:t>Q1A</a:t>
            </a:r>
            <a:r>
              <a:rPr lang="ja-JP" altLang="en-US" dirty="0" smtClean="0"/>
              <a:t>　安定性</a:t>
            </a:r>
            <a:r>
              <a:rPr lang="ja-JP" altLang="en-US" dirty="0"/>
              <a:t>試験法</a:t>
            </a:r>
            <a:r>
              <a:rPr lang="en-US" altLang="ja-JP" dirty="0"/>
              <a:t>: </a:t>
            </a:r>
            <a:r>
              <a:rPr lang="ja-JP" altLang="en-US" dirty="0"/>
              <a:t>新有効成分含有医薬品</a:t>
            </a:r>
          </a:p>
          <a:p>
            <a:pPr marL="0" indent="0">
              <a:buNone/>
            </a:pPr>
            <a:r>
              <a:rPr lang="en-US" altLang="ja-JP" dirty="0"/>
              <a:t>Q1B </a:t>
            </a:r>
            <a:r>
              <a:rPr lang="ja-JP" altLang="en-US" dirty="0"/>
              <a:t>安定性試験法</a:t>
            </a:r>
            <a:r>
              <a:rPr lang="en-US" altLang="ja-JP" dirty="0"/>
              <a:t>: </a:t>
            </a:r>
            <a:r>
              <a:rPr lang="ja-JP" altLang="en-US" dirty="0"/>
              <a:t>光安定性</a:t>
            </a:r>
          </a:p>
          <a:p>
            <a:pPr marL="0" indent="0">
              <a:buNone/>
            </a:pPr>
            <a:r>
              <a:rPr lang="en-US" altLang="ja-JP" dirty="0"/>
              <a:t>Q1C </a:t>
            </a:r>
            <a:r>
              <a:rPr lang="ja-JP" altLang="en-US" dirty="0"/>
              <a:t>安定性試験法</a:t>
            </a:r>
            <a:r>
              <a:rPr lang="en-US" altLang="ja-JP" dirty="0"/>
              <a:t>: </a:t>
            </a:r>
            <a:r>
              <a:rPr lang="ja-JP" altLang="en-US" dirty="0"/>
              <a:t>新剤型及び一部変更</a:t>
            </a:r>
          </a:p>
          <a:p>
            <a:pPr marL="0" indent="0">
              <a:buNone/>
            </a:pPr>
            <a:r>
              <a:rPr lang="en-US" altLang="ja-JP" dirty="0"/>
              <a:t>Q1D </a:t>
            </a:r>
            <a:r>
              <a:rPr lang="ja-JP" altLang="en-US" dirty="0"/>
              <a:t>安定性試験法</a:t>
            </a:r>
            <a:r>
              <a:rPr lang="en-US" altLang="ja-JP" dirty="0"/>
              <a:t>: </a:t>
            </a:r>
            <a:r>
              <a:rPr lang="ja-JP" altLang="en-US" dirty="0"/>
              <a:t>ﾌﾞﾗｹｯﾃｨﾝｸﾞ</a:t>
            </a:r>
            <a:r>
              <a:rPr lang="en-US" altLang="ja-JP" dirty="0"/>
              <a:t>&amp;</a:t>
            </a:r>
            <a:r>
              <a:rPr lang="ja-JP" altLang="en-US" dirty="0"/>
              <a:t>ﾏﾄﾘｷｼﾝｸﾞ</a:t>
            </a:r>
          </a:p>
          <a:p>
            <a:pPr marL="0" indent="0">
              <a:buNone/>
            </a:pPr>
            <a:r>
              <a:rPr lang="en-US" altLang="ja-JP" dirty="0"/>
              <a:t>Q1E </a:t>
            </a:r>
            <a:r>
              <a:rPr lang="ja-JP" altLang="en-US" dirty="0"/>
              <a:t>安定性試験法</a:t>
            </a:r>
            <a:r>
              <a:rPr lang="en-US" altLang="ja-JP" dirty="0"/>
              <a:t>: </a:t>
            </a:r>
            <a:r>
              <a:rPr lang="ja-JP" altLang="en-US" dirty="0"/>
              <a:t>安定性ﾃﾞｰﾀの評価</a:t>
            </a:r>
          </a:p>
          <a:p>
            <a:pPr marL="0" indent="0">
              <a:buNone/>
            </a:pPr>
            <a:r>
              <a:rPr lang="en-US" altLang="ja-JP" dirty="0" smtClean="0"/>
              <a:t>Q2 </a:t>
            </a:r>
            <a:r>
              <a:rPr lang="en-US" altLang="ja-JP" dirty="0"/>
              <a:t>Q2A, Q2B </a:t>
            </a:r>
            <a:r>
              <a:rPr lang="ja-JP" altLang="en-US" dirty="0"/>
              <a:t>分析法ﾊﾞﾘﾃﾞｰｼｮﾝ</a:t>
            </a:r>
            <a:r>
              <a:rPr lang="en-US" altLang="ja-JP" dirty="0"/>
              <a:t>: </a:t>
            </a:r>
            <a:r>
              <a:rPr lang="ja-JP" altLang="en-US" dirty="0"/>
              <a:t>実施項目</a:t>
            </a:r>
            <a:r>
              <a:rPr lang="en-US" altLang="ja-JP" dirty="0"/>
              <a:t>&amp;</a:t>
            </a:r>
            <a:r>
              <a:rPr lang="ja-JP" altLang="en-US" dirty="0"/>
              <a:t>実施方法</a:t>
            </a:r>
          </a:p>
          <a:p>
            <a:pPr marL="0" indent="0">
              <a:buNone/>
            </a:pPr>
            <a:r>
              <a:rPr lang="en-US" altLang="ja-JP" dirty="0" smtClean="0"/>
              <a:t>Q3A </a:t>
            </a:r>
            <a:r>
              <a:rPr lang="ja-JP" altLang="en-US" dirty="0"/>
              <a:t>原薬の不純物</a:t>
            </a:r>
          </a:p>
          <a:p>
            <a:pPr marL="0" indent="0">
              <a:buNone/>
            </a:pPr>
            <a:r>
              <a:rPr lang="en-US" altLang="ja-JP" dirty="0" smtClean="0"/>
              <a:t>Q3B </a:t>
            </a:r>
            <a:r>
              <a:rPr lang="ja-JP" altLang="en-US" dirty="0"/>
              <a:t>製剤の不純物</a:t>
            </a:r>
          </a:p>
          <a:p>
            <a:pPr marL="0" indent="0">
              <a:buNone/>
            </a:pPr>
            <a:r>
              <a:rPr lang="en-US" altLang="ja-JP" dirty="0" smtClean="0"/>
              <a:t>Q3C </a:t>
            </a:r>
            <a:r>
              <a:rPr lang="ja-JP" altLang="en-US" dirty="0"/>
              <a:t>残留溶媒</a:t>
            </a:r>
          </a:p>
          <a:p>
            <a:pPr marL="0" indent="0">
              <a:buNone/>
            </a:pPr>
            <a:r>
              <a:rPr lang="en-US" altLang="ja-JP" dirty="0"/>
              <a:t>Q4B </a:t>
            </a:r>
            <a:r>
              <a:rPr lang="ja-JP" altLang="en-US" dirty="0"/>
              <a:t>薬局方ﾃｷｽﾄの</a:t>
            </a:r>
            <a:r>
              <a:rPr lang="en-US" altLang="ja-JP" dirty="0"/>
              <a:t>ICH</a:t>
            </a:r>
            <a:r>
              <a:rPr lang="ja-JP" altLang="en-US" dirty="0"/>
              <a:t>地域における相互利用</a:t>
            </a:r>
          </a:p>
          <a:p>
            <a:pPr marL="0" indent="0">
              <a:buNone/>
            </a:pPr>
            <a:r>
              <a:rPr lang="en-US" altLang="ja-JP" dirty="0" smtClean="0"/>
              <a:t>Q4B </a:t>
            </a:r>
            <a:r>
              <a:rPr lang="ja-JP" altLang="en-US" dirty="0"/>
              <a:t>強熱残分</a:t>
            </a:r>
            <a:r>
              <a:rPr lang="ja-JP" altLang="en-US" dirty="0" smtClean="0"/>
              <a:t>試験法</a:t>
            </a:r>
            <a:endParaRPr kumimoji="1" lang="ja-JP" altLang="en-US" dirty="0"/>
          </a:p>
        </p:txBody>
      </p:sp>
    </p:spTree>
    <p:extLst>
      <p:ext uri="{BB962C8B-B14F-4D97-AF65-F5344CB8AC3E}">
        <p14:creationId xmlns:p14="http://schemas.microsoft.com/office/powerpoint/2010/main" val="883581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28600"/>
            <a:ext cx="9144000" cy="536104"/>
          </a:xfrm>
        </p:spPr>
        <p:txBody>
          <a:bodyPr>
            <a:normAutofit fontScale="90000"/>
          </a:bodyPr>
          <a:lstStyle/>
          <a:p>
            <a:r>
              <a:rPr lang="ja-JP" altLang="en-US" sz="4000" dirty="0"/>
              <a:t>法律，政令，省令，通知</a:t>
            </a:r>
          </a:p>
        </p:txBody>
      </p:sp>
      <p:sp>
        <p:nvSpPr>
          <p:cNvPr id="3" name="コンテンツ プレースホルダー 2"/>
          <p:cNvSpPr>
            <a:spLocks noGrp="1"/>
          </p:cNvSpPr>
          <p:nvPr>
            <p:ph idx="1"/>
          </p:nvPr>
        </p:nvSpPr>
        <p:spPr>
          <a:xfrm>
            <a:off x="1524000" y="1052736"/>
            <a:ext cx="9144000" cy="5805264"/>
          </a:xfrm>
        </p:spPr>
        <p:txBody>
          <a:bodyPr>
            <a:normAutofit/>
          </a:bodyPr>
          <a:lstStyle/>
          <a:p>
            <a:pPr marL="0" indent="0">
              <a:buNone/>
            </a:pPr>
            <a:r>
              <a:rPr kumimoji="1" lang="ja-JP" altLang="en-US" dirty="0" smtClean="0"/>
              <a:t>制定</a:t>
            </a:r>
            <a:r>
              <a:rPr kumimoji="1" lang="en-US" altLang="ja-JP" dirty="0" smtClean="0"/>
              <a:t>/</a:t>
            </a:r>
            <a:r>
              <a:rPr kumimoji="1" lang="ja-JP" altLang="en-US" dirty="0" smtClean="0"/>
              <a:t>改訂　国会　内閣　各省大臣　　　局</a:t>
            </a:r>
            <a:r>
              <a:rPr kumimoji="1" lang="en-US" altLang="ja-JP" dirty="0" smtClean="0"/>
              <a:t>/</a:t>
            </a:r>
            <a:r>
              <a:rPr kumimoji="1" lang="ja-JP" altLang="en-US" dirty="0" smtClean="0"/>
              <a:t>課長</a:t>
            </a:r>
            <a:endParaRPr kumimoji="1" lang="en-US" altLang="ja-JP" dirty="0" smtClean="0"/>
          </a:p>
          <a:p>
            <a:pPr marL="0" indent="0">
              <a:buNone/>
            </a:pPr>
            <a:endParaRPr lang="en-US" altLang="ja-JP" sz="1600" dirty="0"/>
          </a:p>
          <a:p>
            <a:pPr marL="0" indent="0">
              <a:buNone/>
            </a:pPr>
            <a:r>
              <a:rPr kumimoji="1" lang="ja-JP" altLang="en-US" dirty="0" smtClean="0">
                <a:solidFill>
                  <a:srgbClr val="006600"/>
                </a:solidFill>
              </a:rPr>
              <a:t>　　　憲法　 </a:t>
            </a:r>
            <a:r>
              <a:rPr kumimoji="1" lang="ja-JP" altLang="en-US" dirty="0" smtClean="0">
                <a:solidFill>
                  <a:srgbClr val="C00000"/>
                </a:solidFill>
              </a:rPr>
              <a:t>法律</a:t>
            </a:r>
            <a:r>
              <a:rPr kumimoji="1" lang="ja-JP" altLang="en-US" dirty="0" smtClean="0">
                <a:solidFill>
                  <a:srgbClr val="006600"/>
                </a:solidFill>
              </a:rPr>
              <a:t>　 </a:t>
            </a:r>
            <a:r>
              <a:rPr kumimoji="1" lang="ja-JP" altLang="en-US" dirty="0" smtClean="0">
                <a:solidFill>
                  <a:srgbClr val="0070C0"/>
                </a:solidFill>
              </a:rPr>
              <a:t>政令</a:t>
            </a:r>
            <a:r>
              <a:rPr kumimoji="1" lang="ja-JP" altLang="en-US" dirty="0" smtClean="0">
                <a:solidFill>
                  <a:srgbClr val="006600"/>
                </a:solidFill>
              </a:rPr>
              <a:t>　 省令　 　</a:t>
            </a:r>
            <a:r>
              <a:rPr kumimoji="1" lang="ja-JP" altLang="en-US" b="1" dirty="0" smtClean="0">
                <a:solidFill>
                  <a:srgbClr val="1109B7"/>
                </a:solidFill>
              </a:rPr>
              <a:t>告示　</a:t>
            </a:r>
            <a:r>
              <a:rPr kumimoji="1" lang="ja-JP" altLang="en-US" dirty="0" smtClean="0">
                <a:solidFill>
                  <a:srgbClr val="006600"/>
                </a:solidFill>
              </a:rPr>
              <a:t> </a:t>
            </a:r>
            <a:r>
              <a:rPr kumimoji="1" lang="ja-JP" altLang="en-US" dirty="0" smtClean="0">
                <a:solidFill>
                  <a:schemeClr val="accent4">
                    <a:lumMod val="50000"/>
                  </a:schemeClr>
                </a:solidFill>
              </a:rPr>
              <a:t>通知</a:t>
            </a:r>
            <a:r>
              <a:rPr kumimoji="1" lang="ja-JP" altLang="en-US" dirty="0" smtClean="0">
                <a:solidFill>
                  <a:srgbClr val="006600"/>
                </a:solidFill>
              </a:rPr>
              <a:t>　 </a:t>
            </a:r>
            <a:r>
              <a:rPr kumimoji="1" lang="ja-JP" altLang="en-US" b="1" dirty="0" smtClean="0">
                <a:solidFill>
                  <a:srgbClr val="7030A0"/>
                </a:solidFill>
              </a:rPr>
              <a:t>事務連絡</a:t>
            </a:r>
            <a:endParaRPr kumimoji="1" lang="en-US" altLang="ja-JP" b="1" dirty="0" smtClean="0">
              <a:solidFill>
                <a:srgbClr val="7030A0"/>
              </a:solidFill>
            </a:endParaRPr>
          </a:p>
          <a:p>
            <a:pPr marL="0" indent="0">
              <a:buNone/>
            </a:pPr>
            <a:r>
              <a:rPr lang="ja-JP" altLang="en-US" dirty="0" smtClean="0"/>
              <a:t>　　　　　　　</a:t>
            </a:r>
            <a:r>
              <a:rPr lang="ja-JP" altLang="en-US" dirty="0" smtClean="0">
                <a:solidFill>
                  <a:srgbClr val="C00000"/>
                </a:solidFill>
              </a:rPr>
              <a:t>薬事法　　　</a:t>
            </a:r>
            <a:r>
              <a:rPr lang="en-US" altLang="ja-JP" dirty="0" smtClean="0">
                <a:solidFill>
                  <a:schemeClr val="accent6">
                    <a:lumMod val="75000"/>
                  </a:schemeClr>
                </a:solidFill>
              </a:rPr>
              <a:t>GMP</a:t>
            </a:r>
            <a:r>
              <a:rPr lang="ja-JP" altLang="en-US" dirty="0" smtClean="0">
                <a:solidFill>
                  <a:schemeClr val="accent6">
                    <a:lumMod val="75000"/>
                  </a:schemeClr>
                </a:solidFill>
              </a:rPr>
              <a:t>省令</a:t>
            </a:r>
            <a:r>
              <a:rPr lang="ja-JP" altLang="en-US" dirty="0" smtClean="0">
                <a:solidFill>
                  <a:srgbClr val="C00000"/>
                </a:solidFill>
              </a:rPr>
              <a:t>　　</a:t>
            </a:r>
            <a:r>
              <a:rPr lang="en-US" altLang="ja-JP" dirty="0" smtClean="0">
                <a:solidFill>
                  <a:schemeClr val="accent4">
                    <a:lumMod val="50000"/>
                  </a:schemeClr>
                </a:solidFill>
              </a:rPr>
              <a:t>GMP</a:t>
            </a:r>
            <a:r>
              <a:rPr lang="ja-JP" altLang="en-US" dirty="0" smtClean="0">
                <a:solidFill>
                  <a:schemeClr val="accent4">
                    <a:lumMod val="50000"/>
                  </a:schemeClr>
                </a:solidFill>
              </a:rPr>
              <a:t>施行通知</a:t>
            </a:r>
            <a:r>
              <a:rPr lang="ja-JP" altLang="en-US" dirty="0">
                <a:solidFill>
                  <a:srgbClr val="C00000"/>
                </a:solidFill>
              </a:rPr>
              <a:t>　</a:t>
            </a:r>
            <a:r>
              <a:rPr lang="ja-JP" altLang="en-US" dirty="0" smtClean="0">
                <a:solidFill>
                  <a:srgbClr val="C00000"/>
                </a:solidFill>
              </a:rPr>
              <a:t>　　　　　　　　　　　</a:t>
            </a:r>
            <a:endParaRPr lang="en-US" altLang="ja-JP" dirty="0" smtClean="0">
              <a:solidFill>
                <a:srgbClr val="C00000"/>
              </a:solidFill>
            </a:endParaRPr>
          </a:p>
          <a:p>
            <a:pPr marL="0" indent="0">
              <a:buNone/>
            </a:pPr>
            <a:r>
              <a:rPr lang="ja-JP" altLang="en-US" dirty="0" smtClean="0">
                <a:solidFill>
                  <a:srgbClr val="C00000"/>
                </a:solidFill>
              </a:rPr>
              <a:t>　　　　　　　　　</a:t>
            </a:r>
            <a:r>
              <a:rPr lang="ja-JP" altLang="en-US" dirty="0" smtClean="0">
                <a:solidFill>
                  <a:srgbClr val="0070C0"/>
                </a:solidFill>
              </a:rPr>
              <a:t>薬事法施行令</a:t>
            </a:r>
            <a:r>
              <a:rPr lang="ja-JP" altLang="en-US" dirty="0" smtClean="0">
                <a:solidFill>
                  <a:srgbClr val="C00000"/>
                </a:solidFill>
              </a:rPr>
              <a:t>　</a:t>
            </a:r>
            <a:r>
              <a:rPr lang="ja-JP" altLang="en-US" b="1" dirty="0" smtClean="0">
                <a:solidFill>
                  <a:srgbClr val="1109B7"/>
                </a:solidFill>
              </a:rPr>
              <a:t>日本薬局方</a:t>
            </a:r>
            <a:r>
              <a:rPr lang="en-US" altLang="ja-JP" b="1" dirty="0" smtClean="0">
                <a:solidFill>
                  <a:srgbClr val="1109B7"/>
                </a:solidFill>
              </a:rPr>
              <a:t>(JP)</a:t>
            </a:r>
            <a:r>
              <a:rPr lang="ja-JP" altLang="en-US" b="1" dirty="0" smtClean="0">
                <a:solidFill>
                  <a:srgbClr val="1109B7"/>
                </a:solidFill>
              </a:rPr>
              <a:t>　　</a:t>
            </a:r>
            <a:r>
              <a:rPr lang="en-US" altLang="ja-JP" b="1" dirty="0" smtClean="0">
                <a:solidFill>
                  <a:srgbClr val="7030A0"/>
                </a:solidFill>
              </a:rPr>
              <a:t>Q&amp;A</a:t>
            </a:r>
          </a:p>
          <a:p>
            <a:pPr marL="0" indent="0">
              <a:buNone/>
            </a:pPr>
            <a:r>
              <a:rPr lang="ja-JP" altLang="en-US" dirty="0">
                <a:solidFill>
                  <a:srgbClr val="C00000"/>
                </a:solidFill>
              </a:rPr>
              <a:t>　</a:t>
            </a:r>
            <a:r>
              <a:rPr lang="ja-JP" altLang="en-US" dirty="0" smtClean="0">
                <a:solidFill>
                  <a:srgbClr val="C00000"/>
                </a:solidFill>
              </a:rPr>
              <a:t>　　　　　　　　　　　　</a:t>
            </a:r>
            <a:r>
              <a:rPr lang="ja-JP" altLang="en-US" dirty="0" smtClean="0">
                <a:solidFill>
                  <a:schemeClr val="accent6">
                    <a:lumMod val="75000"/>
                  </a:schemeClr>
                </a:solidFill>
              </a:rPr>
              <a:t>薬事法施行規則　</a:t>
            </a:r>
            <a:r>
              <a:rPr lang="ja-JP" altLang="en-US" dirty="0" smtClean="0">
                <a:solidFill>
                  <a:srgbClr val="C00000"/>
                </a:solidFill>
              </a:rPr>
              <a:t>　　</a:t>
            </a:r>
            <a:r>
              <a:rPr lang="en-US" altLang="ja-JP" dirty="0" smtClean="0">
                <a:solidFill>
                  <a:schemeClr val="accent4">
                    <a:lumMod val="50000"/>
                  </a:schemeClr>
                </a:solidFill>
              </a:rPr>
              <a:t>GL</a:t>
            </a:r>
            <a:r>
              <a:rPr lang="ja-JP" altLang="en-US" dirty="0" smtClean="0">
                <a:solidFill>
                  <a:schemeClr val="accent4">
                    <a:lumMod val="50000"/>
                  </a:schemeClr>
                </a:solidFill>
              </a:rPr>
              <a:t>　</a:t>
            </a:r>
            <a:r>
              <a:rPr lang="ja-JP" altLang="en-US" dirty="0" smtClean="0">
                <a:solidFill>
                  <a:srgbClr val="C00000"/>
                </a:solidFill>
              </a:rPr>
              <a:t>　　</a:t>
            </a:r>
            <a:r>
              <a:rPr lang="ja-JP" altLang="en-US" b="1" dirty="0" smtClean="0">
                <a:solidFill>
                  <a:srgbClr val="7030A0"/>
                </a:solidFill>
              </a:rPr>
              <a:t>事例集</a:t>
            </a:r>
            <a:endParaRPr lang="en-US" altLang="ja-JP" b="1" dirty="0">
              <a:solidFill>
                <a:srgbClr val="7030A0"/>
              </a:solidFill>
            </a:endParaRPr>
          </a:p>
          <a:p>
            <a:pPr marL="0" indent="0">
              <a:buNone/>
            </a:pPr>
            <a:r>
              <a:rPr lang="ja-JP" altLang="en-US" dirty="0" smtClean="0"/>
              <a:t>　　　　　　大枠　　→　　　→　　　→　　　　→　　　詳細</a:t>
            </a:r>
            <a:endParaRPr lang="en-US" altLang="ja-JP" dirty="0" smtClean="0"/>
          </a:p>
          <a:p>
            <a:pPr marL="0" indent="0">
              <a:buNone/>
            </a:pPr>
            <a:r>
              <a:rPr lang="en-US" altLang="ja-JP" dirty="0" smtClean="0"/>
              <a:t>ICH8,9,10</a:t>
            </a:r>
            <a:r>
              <a:rPr lang="ja-JP" altLang="en-US" dirty="0" err="1" smtClean="0"/>
              <a:t>、</a:t>
            </a:r>
            <a:r>
              <a:rPr lang="en-US" altLang="ja-JP" dirty="0" smtClean="0"/>
              <a:t>PIC/S GMP</a:t>
            </a:r>
            <a:r>
              <a:rPr lang="ja-JP" altLang="en-US" dirty="0" smtClean="0">
                <a:solidFill>
                  <a:schemeClr val="accent4">
                    <a:lumMod val="50000"/>
                  </a:schemeClr>
                </a:solidFill>
              </a:rPr>
              <a:t>ガイドライン（</a:t>
            </a:r>
            <a:r>
              <a:rPr lang="en-US" altLang="ja-JP" dirty="0" smtClean="0">
                <a:solidFill>
                  <a:schemeClr val="accent4">
                    <a:lumMod val="50000"/>
                  </a:schemeClr>
                </a:solidFill>
              </a:rPr>
              <a:t>GL)</a:t>
            </a:r>
            <a:r>
              <a:rPr lang="ja-JP" altLang="en-US" dirty="0" err="1" smtClean="0"/>
              <a:t>、</a:t>
            </a:r>
            <a:r>
              <a:rPr lang="ja-JP" altLang="en-US" b="1" dirty="0" smtClean="0">
                <a:solidFill>
                  <a:srgbClr val="7030A0"/>
                </a:solidFill>
              </a:rPr>
              <a:t>事例集、</a:t>
            </a:r>
            <a:r>
              <a:rPr lang="en-US" altLang="ja-JP" b="1" dirty="0" smtClean="0">
                <a:solidFill>
                  <a:srgbClr val="7030A0"/>
                </a:solidFill>
              </a:rPr>
              <a:t>Q&amp;A</a:t>
            </a:r>
          </a:p>
          <a:p>
            <a:pPr marL="0" indent="0">
              <a:buNone/>
            </a:pPr>
            <a:r>
              <a:rPr lang="ja-JP" altLang="en-US" dirty="0"/>
              <a:t>法的</a:t>
            </a:r>
            <a:r>
              <a:rPr lang="ja-JP" altLang="en-US" dirty="0" smtClean="0"/>
              <a:t>な</a:t>
            </a:r>
            <a:r>
              <a:rPr lang="ja-JP" altLang="en-US" dirty="0"/>
              <a:t>拘束力</a:t>
            </a:r>
            <a:r>
              <a:rPr lang="ja-JP" altLang="en-US" dirty="0" smtClean="0"/>
              <a:t>はないが、品質管理に問題があると</a:t>
            </a:r>
            <a:endParaRPr lang="en-US" altLang="ja-JP" dirty="0" smtClean="0"/>
          </a:p>
          <a:p>
            <a:pPr marL="0" indent="0">
              <a:buNone/>
            </a:pPr>
            <a:r>
              <a:rPr lang="ja-JP" altLang="en-US" dirty="0" smtClean="0"/>
              <a:t>それに基づいた同等の対応が求められる</a:t>
            </a:r>
            <a:endParaRPr lang="en-US" altLang="ja-JP" dirty="0" smtClean="0"/>
          </a:p>
          <a:p>
            <a:pPr marL="0" indent="0">
              <a:buNone/>
            </a:pPr>
            <a:r>
              <a:rPr lang="ja-JP" altLang="en-US" dirty="0" smtClean="0"/>
              <a:t>　　　　</a:t>
            </a:r>
            <a:endParaRPr lang="en-US" altLang="ja-JP" dirty="0"/>
          </a:p>
          <a:p>
            <a:pPr marL="0" indent="0">
              <a:buNone/>
            </a:pPr>
            <a:endParaRPr kumimoji="1" lang="ja-JP" altLang="en-US" dirty="0"/>
          </a:p>
        </p:txBody>
      </p:sp>
    </p:spTree>
    <p:extLst>
      <p:ext uri="{BB962C8B-B14F-4D97-AF65-F5344CB8AC3E}">
        <p14:creationId xmlns:p14="http://schemas.microsoft.com/office/powerpoint/2010/main" val="494436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82575"/>
          </a:xfrm>
        </p:spPr>
        <p:txBody>
          <a:bodyPr>
            <a:normAutofit fontScale="90000"/>
          </a:bodyPr>
          <a:lstStyle/>
          <a:p>
            <a:r>
              <a:rPr lang="en-US" altLang="ja-JP" dirty="0" smtClean="0"/>
              <a:t>IC</a:t>
            </a:r>
            <a:r>
              <a:rPr lang="en-US" altLang="ja-JP" dirty="0"/>
              <a:t>H</a:t>
            </a:r>
            <a:endParaRPr kumimoji="1" lang="ja-JP" altLang="en-US" dirty="0"/>
          </a:p>
        </p:txBody>
      </p:sp>
      <p:sp>
        <p:nvSpPr>
          <p:cNvPr id="3" name="コンテンツ プレースホルダー 2"/>
          <p:cNvSpPr>
            <a:spLocks noGrp="1"/>
          </p:cNvSpPr>
          <p:nvPr>
            <p:ph idx="1"/>
          </p:nvPr>
        </p:nvSpPr>
        <p:spPr>
          <a:xfrm>
            <a:off x="1524000" y="990600"/>
            <a:ext cx="9144000" cy="5867400"/>
          </a:xfrm>
        </p:spPr>
        <p:txBody>
          <a:bodyPr>
            <a:normAutofit lnSpcReduction="10000"/>
          </a:bodyPr>
          <a:lstStyle/>
          <a:p>
            <a:pPr marL="0" indent="0">
              <a:buNone/>
            </a:pPr>
            <a:r>
              <a:rPr lang="en-US" altLang="ja-JP" dirty="0" smtClean="0"/>
              <a:t>Q4B </a:t>
            </a:r>
            <a:r>
              <a:rPr lang="ja-JP" altLang="en-US" dirty="0"/>
              <a:t>注射剤の採取容量試験法</a:t>
            </a:r>
          </a:p>
          <a:p>
            <a:pPr marL="0" indent="0">
              <a:buNone/>
            </a:pPr>
            <a:r>
              <a:rPr lang="en-US" altLang="ja-JP" dirty="0" smtClean="0"/>
              <a:t>Q4B </a:t>
            </a:r>
            <a:r>
              <a:rPr lang="ja-JP" altLang="en-US" dirty="0"/>
              <a:t>注射剤の不溶性微粒子試験法</a:t>
            </a:r>
          </a:p>
          <a:p>
            <a:pPr marL="0" indent="0">
              <a:buNone/>
            </a:pPr>
            <a:r>
              <a:rPr lang="en-US" altLang="ja-JP" dirty="0" smtClean="0"/>
              <a:t>Q4B </a:t>
            </a:r>
            <a:r>
              <a:rPr lang="ja-JP" altLang="en-US" dirty="0"/>
              <a:t>製剤均一性試験法民族的要因</a:t>
            </a:r>
          </a:p>
          <a:p>
            <a:pPr marL="0" indent="0">
              <a:buNone/>
            </a:pPr>
            <a:r>
              <a:rPr lang="en-US" altLang="ja-JP" dirty="0" smtClean="0"/>
              <a:t>Q4B </a:t>
            </a:r>
            <a:r>
              <a:rPr lang="ja-JP" altLang="en-US" dirty="0"/>
              <a:t>崩壊試験法</a:t>
            </a:r>
          </a:p>
          <a:p>
            <a:pPr marL="0" indent="0">
              <a:buNone/>
            </a:pPr>
            <a:r>
              <a:rPr lang="en-US" altLang="ja-JP" dirty="0" smtClean="0"/>
              <a:t>Q4B </a:t>
            </a:r>
            <a:r>
              <a:rPr lang="ja-JP" altLang="en-US" dirty="0"/>
              <a:t>溶出試験法</a:t>
            </a:r>
          </a:p>
          <a:p>
            <a:pPr marL="0" indent="0">
              <a:buNone/>
            </a:pPr>
            <a:r>
              <a:rPr lang="en-US" altLang="ja-JP" dirty="0" smtClean="0"/>
              <a:t>Q4B </a:t>
            </a:r>
            <a:r>
              <a:rPr lang="ja-JP" altLang="en-US" dirty="0"/>
              <a:t>無菌試験法</a:t>
            </a:r>
          </a:p>
          <a:p>
            <a:pPr marL="0" indent="0">
              <a:buNone/>
            </a:pPr>
            <a:r>
              <a:rPr lang="en-US" altLang="ja-JP" dirty="0" smtClean="0"/>
              <a:t>Q4B </a:t>
            </a:r>
            <a:r>
              <a:rPr lang="ja-JP" altLang="en-US" dirty="0"/>
              <a:t>摩損度試験法</a:t>
            </a:r>
          </a:p>
          <a:p>
            <a:pPr marL="0" indent="0">
              <a:buNone/>
            </a:pPr>
            <a:r>
              <a:rPr lang="en-US" altLang="ja-JP" dirty="0" smtClean="0"/>
              <a:t>Q4B </a:t>
            </a:r>
            <a:r>
              <a:rPr lang="ja-JP" altLang="en-US" dirty="0"/>
              <a:t>ポリアクリルアミドゲル電気泳動法</a:t>
            </a:r>
          </a:p>
          <a:p>
            <a:pPr marL="0" indent="0">
              <a:buNone/>
            </a:pPr>
            <a:r>
              <a:rPr lang="en-US" altLang="ja-JP" dirty="0" smtClean="0"/>
              <a:t>Q4B </a:t>
            </a:r>
            <a:r>
              <a:rPr lang="ja-JP" altLang="en-US" dirty="0"/>
              <a:t>キャピラリー電気泳動法</a:t>
            </a:r>
          </a:p>
          <a:p>
            <a:pPr marL="0" indent="0">
              <a:buNone/>
            </a:pPr>
            <a:r>
              <a:rPr lang="en-US" altLang="ja-JP" dirty="0" smtClean="0"/>
              <a:t>Q4B </a:t>
            </a:r>
            <a:r>
              <a:rPr lang="ja-JP" altLang="en-US" dirty="0"/>
              <a:t>粒度測定法（ふるい分け法） </a:t>
            </a:r>
          </a:p>
          <a:p>
            <a:pPr marL="0" indent="0">
              <a:buNone/>
            </a:pPr>
            <a:r>
              <a:rPr lang="en-US" altLang="ja-JP" dirty="0" smtClean="0"/>
              <a:t>Q4B </a:t>
            </a:r>
            <a:r>
              <a:rPr lang="ja-JP" altLang="en-US" dirty="0" err="1"/>
              <a:t>かさ</a:t>
            </a:r>
            <a:r>
              <a:rPr lang="ja-JP" altLang="en-US" dirty="0"/>
              <a:t>密度及びタップ密度測定法</a:t>
            </a:r>
          </a:p>
          <a:p>
            <a:pPr marL="0" indent="0">
              <a:buNone/>
            </a:pPr>
            <a:r>
              <a:rPr lang="en-US" altLang="ja-JP" dirty="0" smtClean="0"/>
              <a:t>Q4B </a:t>
            </a:r>
            <a:r>
              <a:rPr lang="ja-JP" altLang="en-US" dirty="0"/>
              <a:t>エンドトキシン</a:t>
            </a:r>
            <a:r>
              <a:rPr lang="ja-JP" altLang="en-US" dirty="0" smtClean="0"/>
              <a:t>試験法</a:t>
            </a:r>
            <a:endParaRPr kumimoji="1" lang="ja-JP" altLang="en-US" dirty="0"/>
          </a:p>
        </p:txBody>
      </p:sp>
    </p:spTree>
    <p:extLst>
      <p:ext uri="{BB962C8B-B14F-4D97-AF65-F5344CB8AC3E}">
        <p14:creationId xmlns:p14="http://schemas.microsoft.com/office/powerpoint/2010/main" val="276757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82575"/>
          </a:xfrm>
        </p:spPr>
        <p:txBody>
          <a:bodyPr>
            <a:normAutofit fontScale="90000"/>
          </a:bodyPr>
          <a:lstStyle/>
          <a:p>
            <a:r>
              <a:rPr lang="en-US" altLang="ja-JP" dirty="0" smtClean="0"/>
              <a:t>IC</a:t>
            </a:r>
            <a:r>
              <a:rPr lang="en-US" altLang="ja-JP" dirty="0"/>
              <a:t>H</a:t>
            </a:r>
            <a:endParaRPr kumimoji="1" lang="ja-JP" altLang="en-US" dirty="0"/>
          </a:p>
        </p:txBody>
      </p:sp>
      <p:sp>
        <p:nvSpPr>
          <p:cNvPr id="3" name="コンテンツ プレースホルダー 2"/>
          <p:cNvSpPr>
            <a:spLocks noGrp="1"/>
          </p:cNvSpPr>
          <p:nvPr>
            <p:ph idx="1"/>
          </p:nvPr>
        </p:nvSpPr>
        <p:spPr>
          <a:xfrm>
            <a:off x="1524000" y="990600"/>
            <a:ext cx="9144000" cy="5867400"/>
          </a:xfrm>
        </p:spPr>
        <p:txBody>
          <a:bodyPr>
            <a:normAutofit/>
          </a:bodyPr>
          <a:lstStyle/>
          <a:p>
            <a:pPr marL="0" indent="0">
              <a:buNone/>
            </a:pPr>
            <a:r>
              <a:rPr lang="en-US" altLang="ja-JP" dirty="0" smtClean="0"/>
              <a:t>Q4B </a:t>
            </a:r>
            <a:r>
              <a:rPr lang="ja-JP" altLang="en-US" dirty="0"/>
              <a:t>ポリアクリルアミドゲル電気泳動法</a:t>
            </a:r>
          </a:p>
          <a:p>
            <a:pPr marL="0" indent="0">
              <a:buNone/>
            </a:pPr>
            <a:r>
              <a:rPr lang="en-US" altLang="ja-JP" dirty="0" smtClean="0"/>
              <a:t>Q4B </a:t>
            </a:r>
            <a:r>
              <a:rPr lang="ja-JP" altLang="en-US" dirty="0"/>
              <a:t>キャピラリー電気泳動法</a:t>
            </a:r>
          </a:p>
          <a:p>
            <a:pPr marL="0" indent="0">
              <a:buNone/>
            </a:pPr>
            <a:r>
              <a:rPr lang="en-US" altLang="ja-JP" dirty="0" smtClean="0"/>
              <a:t>Q4B </a:t>
            </a:r>
            <a:r>
              <a:rPr lang="ja-JP" altLang="en-US" dirty="0"/>
              <a:t>粒度測定法（ふるい分け法） </a:t>
            </a:r>
          </a:p>
          <a:p>
            <a:pPr marL="0" indent="0">
              <a:buNone/>
            </a:pPr>
            <a:r>
              <a:rPr lang="en-US" altLang="ja-JP" dirty="0" smtClean="0"/>
              <a:t>Q4B </a:t>
            </a:r>
            <a:r>
              <a:rPr lang="ja-JP" altLang="en-US" dirty="0" err="1"/>
              <a:t>かさ</a:t>
            </a:r>
            <a:r>
              <a:rPr lang="ja-JP" altLang="en-US" dirty="0"/>
              <a:t>密度及びタップ密度測定法</a:t>
            </a:r>
          </a:p>
          <a:p>
            <a:pPr marL="0" indent="0">
              <a:buNone/>
            </a:pPr>
            <a:r>
              <a:rPr lang="en-US" altLang="ja-JP" dirty="0" smtClean="0"/>
              <a:t>Q4B </a:t>
            </a:r>
            <a:r>
              <a:rPr lang="ja-JP" altLang="en-US" dirty="0"/>
              <a:t>エンドトキシン試験法</a:t>
            </a:r>
          </a:p>
          <a:p>
            <a:pPr marL="0" indent="0">
              <a:buNone/>
            </a:pPr>
            <a:r>
              <a:rPr lang="en-US" altLang="ja-JP" dirty="0" smtClean="0"/>
              <a:t>Q5A </a:t>
            </a:r>
            <a:r>
              <a:rPr lang="ja-JP" altLang="en-US" dirty="0" smtClean="0"/>
              <a:t>ﾊﾞｲｵ医</a:t>
            </a:r>
            <a:r>
              <a:rPr lang="ja-JP" altLang="en-US" dirty="0"/>
              <a:t>薬品の品質</a:t>
            </a:r>
            <a:r>
              <a:rPr lang="en-US" altLang="ja-JP" dirty="0"/>
              <a:t>: </a:t>
            </a:r>
            <a:r>
              <a:rPr lang="ja-JP" altLang="en-US" dirty="0"/>
              <a:t>ｳｨﾙｽﾊﾞﾘﾃﾞｰｼｮﾝ</a:t>
            </a:r>
          </a:p>
          <a:p>
            <a:pPr marL="0" indent="0">
              <a:buNone/>
            </a:pPr>
            <a:r>
              <a:rPr lang="en-US" altLang="ja-JP" dirty="0"/>
              <a:t>Q5B </a:t>
            </a:r>
            <a:r>
              <a:rPr lang="ja-JP" altLang="en-US" dirty="0"/>
              <a:t>ﾊﾞｲｵ医薬品の品質</a:t>
            </a:r>
            <a:r>
              <a:rPr lang="en-US" altLang="ja-JP" dirty="0"/>
              <a:t>: </a:t>
            </a:r>
            <a:r>
              <a:rPr lang="ja-JP" altLang="en-US" dirty="0"/>
              <a:t>遺伝的安定性医薬品の開発におけるバイオマーカー</a:t>
            </a:r>
          </a:p>
          <a:p>
            <a:pPr marL="0" indent="0">
              <a:buNone/>
            </a:pPr>
            <a:r>
              <a:rPr lang="en-US" altLang="ja-JP" dirty="0"/>
              <a:t>Q5C </a:t>
            </a:r>
            <a:r>
              <a:rPr lang="ja-JP" altLang="en-US" dirty="0"/>
              <a:t>ﾊﾞｲｵ医薬品の品質</a:t>
            </a:r>
            <a:r>
              <a:rPr lang="en-US" altLang="ja-JP" dirty="0"/>
              <a:t>: </a:t>
            </a:r>
            <a:r>
              <a:rPr lang="ja-JP" altLang="en-US" dirty="0"/>
              <a:t>製品の安定性</a:t>
            </a:r>
          </a:p>
          <a:p>
            <a:pPr marL="0" indent="0">
              <a:buNone/>
            </a:pPr>
            <a:r>
              <a:rPr lang="en-US" altLang="ja-JP" dirty="0"/>
              <a:t>Q5D </a:t>
            </a:r>
            <a:r>
              <a:rPr lang="ja-JP" altLang="en-US" dirty="0"/>
              <a:t>ﾊﾞｲｵ医薬品の品質</a:t>
            </a:r>
            <a:r>
              <a:rPr lang="en-US" altLang="ja-JP" dirty="0"/>
              <a:t>: </a:t>
            </a:r>
            <a:r>
              <a:rPr lang="ja-JP" altLang="en-US" dirty="0"/>
              <a:t>細胞株管理（ｾﾙｻﾌﾞｽﾄﾚｰﾄ）</a:t>
            </a:r>
          </a:p>
          <a:p>
            <a:pPr marL="0" indent="0">
              <a:buNone/>
            </a:pPr>
            <a:r>
              <a:rPr lang="en-US" altLang="ja-JP" dirty="0"/>
              <a:t>Q5E </a:t>
            </a:r>
            <a:r>
              <a:rPr lang="ja-JP" altLang="en-US" dirty="0"/>
              <a:t>ﾊﾞｲｵ医薬品の品質</a:t>
            </a:r>
            <a:r>
              <a:rPr lang="en-US" altLang="ja-JP" dirty="0"/>
              <a:t>: </a:t>
            </a:r>
            <a:r>
              <a:rPr lang="ja-JP" altLang="en-US" dirty="0"/>
              <a:t>同等性</a:t>
            </a:r>
            <a:r>
              <a:rPr lang="ja-JP" altLang="en-US" dirty="0" smtClean="0"/>
              <a:t>比較</a:t>
            </a:r>
            <a:endParaRPr kumimoji="1" lang="ja-JP" altLang="en-US" dirty="0"/>
          </a:p>
        </p:txBody>
      </p:sp>
    </p:spTree>
    <p:extLst>
      <p:ext uri="{BB962C8B-B14F-4D97-AF65-F5344CB8AC3E}">
        <p14:creationId xmlns:p14="http://schemas.microsoft.com/office/powerpoint/2010/main" val="4079517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82575"/>
          </a:xfrm>
        </p:spPr>
        <p:txBody>
          <a:bodyPr>
            <a:normAutofit fontScale="90000"/>
          </a:bodyPr>
          <a:lstStyle/>
          <a:p>
            <a:r>
              <a:rPr lang="en-US" altLang="ja-JP" dirty="0" smtClean="0"/>
              <a:t>IC</a:t>
            </a:r>
            <a:r>
              <a:rPr lang="en-US" altLang="ja-JP" dirty="0"/>
              <a:t>H</a:t>
            </a:r>
            <a:endParaRPr kumimoji="1" lang="ja-JP" altLang="en-US" dirty="0"/>
          </a:p>
        </p:txBody>
      </p:sp>
      <p:sp>
        <p:nvSpPr>
          <p:cNvPr id="3" name="コンテンツ プレースホルダー 2"/>
          <p:cNvSpPr>
            <a:spLocks noGrp="1"/>
          </p:cNvSpPr>
          <p:nvPr>
            <p:ph idx="1"/>
          </p:nvPr>
        </p:nvSpPr>
        <p:spPr>
          <a:xfrm>
            <a:off x="1524000" y="990600"/>
            <a:ext cx="9144000" cy="5867400"/>
          </a:xfrm>
        </p:spPr>
        <p:txBody>
          <a:bodyPr>
            <a:normAutofit/>
          </a:bodyPr>
          <a:lstStyle/>
          <a:p>
            <a:pPr marL="0" indent="0">
              <a:buNone/>
            </a:pPr>
            <a:r>
              <a:rPr lang="en-US" altLang="ja-JP" dirty="0" smtClean="0"/>
              <a:t>Q6B </a:t>
            </a:r>
            <a:r>
              <a:rPr lang="ja-JP" altLang="en-US" dirty="0"/>
              <a:t>ﾊﾞｲｵ医薬品の規格及び試験方法</a:t>
            </a:r>
          </a:p>
          <a:p>
            <a:pPr marL="0" indent="0">
              <a:buNone/>
            </a:pPr>
            <a:r>
              <a:rPr lang="en-US" altLang="ja-JP" dirty="0"/>
              <a:t>Q7 Q7A </a:t>
            </a:r>
            <a:r>
              <a:rPr lang="ja-JP" altLang="en-US" dirty="0"/>
              <a:t>原薬</a:t>
            </a:r>
            <a:r>
              <a:rPr lang="en-US" altLang="ja-JP" dirty="0"/>
              <a:t>GMP</a:t>
            </a:r>
          </a:p>
          <a:p>
            <a:pPr marL="0" indent="0">
              <a:buNone/>
            </a:pPr>
            <a:r>
              <a:rPr lang="en-US" altLang="ja-JP" dirty="0" smtClean="0">
                <a:solidFill>
                  <a:srgbClr val="1109B7"/>
                </a:solidFill>
              </a:rPr>
              <a:t>Q8 </a:t>
            </a:r>
            <a:r>
              <a:rPr lang="ja-JP" altLang="en-US" dirty="0">
                <a:solidFill>
                  <a:srgbClr val="1109B7"/>
                </a:solidFill>
              </a:rPr>
              <a:t>製剤</a:t>
            </a:r>
            <a:r>
              <a:rPr lang="ja-JP" altLang="en-US" dirty="0" smtClean="0">
                <a:solidFill>
                  <a:srgbClr val="1109B7"/>
                </a:solidFill>
              </a:rPr>
              <a:t>開発　　　　　　　　（品質トリオ　８</a:t>
            </a:r>
            <a:r>
              <a:rPr lang="en-US" altLang="ja-JP" dirty="0" smtClean="0">
                <a:solidFill>
                  <a:srgbClr val="1109B7"/>
                </a:solidFill>
              </a:rPr>
              <a:t>~</a:t>
            </a:r>
            <a:r>
              <a:rPr lang="ja-JP" altLang="en-US" dirty="0" smtClean="0">
                <a:solidFill>
                  <a:srgbClr val="1109B7"/>
                </a:solidFill>
              </a:rPr>
              <a:t>９）</a:t>
            </a:r>
            <a:endParaRPr lang="ja-JP" altLang="en-US" dirty="0">
              <a:solidFill>
                <a:srgbClr val="1109B7"/>
              </a:solidFill>
            </a:endParaRPr>
          </a:p>
          <a:p>
            <a:pPr marL="0" indent="0">
              <a:buNone/>
            </a:pPr>
            <a:r>
              <a:rPr lang="en-US" altLang="ja-JP" dirty="0">
                <a:solidFill>
                  <a:srgbClr val="1109B7"/>
                </a:solidFill>
              </a:rPr>
              <a:t>Q9 </a:t>
            </a:r>
            <a:r>
              <a:rPr lang="ja-JP" altLang="en-US" dirty="0">
                <a:solidFill>
                  <a:srgbClr val="1109B7"/>
                </a:solidFill>
              </a:rPr>
              <a:t>品質ﾘｽｸ･ﾏﾈｼﾞﾒﾝﾄ</a:t>
            </a:r>
          </a:p>
          <a:p>
            <a:pPr marL="0" indent="0">
              <a:buNone/>
            </a:pPr>
            <a:r>
              <a:rPr lang="en-US" altLang="ja-JP" dirty="0">
                <a:solidFill>
                  <a:srgbClr val="1109B7"/>
                </a:solidFill>
              </a:rPr>
              <a:t>Q10 </a:t>
            </a:r>
            <a:r>
              <a:rPr lang="ja-JP" altLang="en-US" dirty="0">
                <a:solidFill>
                  <a:srgbClr val="1109B7"/>
                </a:solidFill>
              </a:rPr>
              <a:t>医薬品品質システム</a:t>
            </a:r>
          </a:p>
          <a:p>
            <a:pPr marL="0" indent="0">
              <a:buNone/>
            </a:pPr>
            <a:r>
              <a:rPr lang="en-US" altLang="ja-JP" dirty="0"/>
              <a:t>Q11 </a:t>
            </a:r>
            <a:r>
              <a:rPr lang="ja-JP" altLang="en-US" dirty="0"/>
              <a:t>原薬の製造と開発</a:t>
            </a:r>
          </a:p>
          <a:p>
            <a:pPr marL="0" indent="0">
              <a:buNone/>
            </a:pPr>
            <a:r>
              <a:rPr lang="en-US" altLang="ja-JP" dirty="0"/>
              <a:t>Step 4 </a:t>
            </a:r>
            <a:r>
              <a:rPr lang="ja-JP" altLang="en-US" dirty="0"/>
              <a:t>＊ </a:t>
            </a:r>
            <a:r>
              <a:rPr lang="en-US" altLang="ja-JP" dirty="0"/>
              <a:t>Q3D </a:t>
            </a:r>
            <a:r>
              <a:rPr lang="ja-JP" altLang="en-US" dirty="0"/>
              <a:t>金属不純物</a:t>
            </a:r>
          </a:p>
          <a:p>
            <a:pPr marL="0" indent="0">
              <a:buNone/>
            </a:pPr>
            <a:r>
              <a:rPr lang="en-US" altLang="ja-JP" dirty="0"/>
              <a:t>Q12 </a:t>
            </a:r>
            <a:r>
              <a:rPr lang="ja-JP" altLang="en-US" dirty="0"/>
              <a:t>ライフサイクル管理</a:t>
            </a:r>
            <a:r>
              <a:rPr lang="en-US" altLang="ja-JP" dirty="0"/>
              <a:t>S1 </a:t>
            </a:r>
            <a:r>
              <a:rPr lang="ja-JP" altLang="en-US" dirty="0"/>
              <a:t>医薬品のがん原性試験（見直し）</a:t>
            </a:r>
          </a:p>
          <a:p>
            <a:pPr marL="0" indent="0">
              <a:buNone/>
            </a:pPr>
            <a:endParaRPr kumimoji="1" lang="ja-JP" altLang="en-US" dirty="0"/>
          </a:p>
        </p:txBody>
      </p:sp>
    </p:spTree>
    <p:extLst>
      <p:ext uri="{BB962C8B-B14F-4D97-AF65-F5344CB8AC3E}">
        <p14:creationId xmlns:p14="http://schemas.microsoft.com/office/powerpoint/2010/main" val="2858059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79755"/>
          </a:xfrm>
        </p:spPr>
        <p:txBody>
          <a:bodyPr>
            <a:normAutofit fontScale="90000"/>
          </a:bodyPr>
          <a:lstStyle/>
          <a:p>
            <a:r>
              <a:rPr lang="ja-JP" altLang="en-US" sz="3600" dirty="0"/>
              <a:t>医</a:t>
            </a:r>
            <a:r>
              <a:rPr lang="ja-JP" altLang="en-US" sz="3600" dirty="0" smtClean="0"/>
              <a:t>薬品申請において</a:t>
            </a:r>
            <a:endParaRPr kumimoji="1" lang="ja-JP" altLang="en-US" sz="3600" dirty="0"/>
          </a:p>
        </p:txBody>
      </p:sp>
      <p:sp>
        <p:nvSpPr>
          <p:cNvPr id="3" name="コンテンツ プレースホルダー 2"/>
          <p:cNvSpPr>
            <a:spLocks noGrp="1"/>
          </p:cNvSpPr>
          <p:nvPr>
            <p:ph idx="1"/>
          </p:nvPr>
        </p:nvSpPr>
        <p:spPr>
          <a:xfrm>
            <a:off x="1524000" y="1219200"/>
            <a:ext cx="9144000" cy="5638800"/>
          </a:xfrm>
        </p:spPr>
        <p:txBody>
          <a:bodyPr/>
          <a:lstStyle/>
          <a:p>
            <a:pPr marL="0" indent="0">
              <a:buNone/>
            </a:pPr>
            <a:r>
              <a:rPr kumimoji="1" lang="ja-JP" altLang="en-US" sz="3200" dirty="0" smtClean="0"/>
              <a:t>・</a:t>
            </a:r>
            <a:r>
              <a:rPr kumimoji="1" lang="ja-JP" altLang="en-US" sz="3200" dirty="0" smtClean="0">
                <a:solidFill>
                  <a:srgbClr val="C00000"/>
                </a:solidFill>
              </a:rPr>
              <a:t>販売する国（承認取得）の申請資料はその国の</a:t>
            </a:r>
            <a:endParaRPr kumimoji="1" lang="en-US" altLang="ja-JP" sz="3200" dirty="0" smtClean="0">
              <a:solidFill>
                <a:srgbClr val="C00000"/>
              </a:solidFill>
            </a:endParaRPr>
          </a:p>
          <a:p>
            <a:pPr marL="0" indent="0">
              <a:buNone/>
            </a:pPr>
            <a:r>
              <a:rPr lang="ja-JP" altLang="en-US" sz="3200" dirty="0">
                <a:solidFill>
                  <a:srgbClr val="C00000"/>
                </a:solidFill>
              </a:rPr>
              <a:t>　</a:t>
            </a:r>
            <a:r>
              <a:rPr kumimoji="1" lang="ja-JP" altLang="en-US" sz="3200" dirty="0" smtClean="0">
                <a:solidFill>
                  <a:srgbClr val="C00000"/>
                </a:solidFill>
              </a:rPr>
              <a:t>局方に従う。</a:t>
            </a:r>
            <a:endParaRPr kumimoji="1" lang="en-US" altLang="ja-JP" sz="3200" dirty="0" smtClean="0">
              <a:solidFill>
                <a:srgbClr val="C00000"/>
              </a:solidFill>
            </a:endParaRPr>
          </a:p>
          <a:p>
            <a:pPr marL="0" indent="0">
              <a:buNone/>
            </a:pPr>
            <a:r>
              <a:rPr kumimoji="1" lang="ja-JP" altLang="en-US" sz="3200" dirty="0" smtClean="0"/>
              <a:t>・日本で販売する製品は、原則は日本薬局方</a:t>
            </a:r>
            <a:endParaRPr kumimoji="1" lang="en-US" altLang="ja-JP" sz="3200" dirty="0" smtClean="0"/>
          </a:p>
          <a:p>
            <a:pPr marL="0" indent="0">
              <a:buNone/>
            </a:pPr>
            <a:r>
              <a:rPr lang="ja-JP" altLang="en-US" sz="3200" dirty="0"/>
              <a:t>　</a:t>
            </a:r>
            <a:r>
              <a:rPr lang="ja-JP" altLang="en-US" sz="3200" dirty="0" smtClean="0"/>
              <a:t>しかるべき理由があれば他国の局方でもよい</a:t>
            </a:r>
            <a:endParaRPr lang="en-US" altLang="ja-JP" sz="3200" dirty="0" smtClean="0"/>
          </a:p>
          <a:p>
            <a:pPr marL="0" indent="0">
              <a:buNone/>
            </a:pPr>
            <a:r>
              <a:rPr kumimoji="1" lang="ja-JP" altLang="en-US" sz="3200" dirty="0"/>
              <a:t>　</a:t>
            </a:r>
            <a:r>
              <a:rPr kumimoji="1" lang="ja-JP" altLang="en-US" sz="3200" dirty="0" smtClean="0"/>
              <a:t>・ハーモナイズは理由にならない</a:t>
            </a:r>
            <a:endParaRPr kumimoji="1" lang="en-US" altLang="ja-JP" sz="3200" dirty="0" smtClean="0"/>
          </a:p>
          <a:p>
            <a:pPr marL="0" indent="0">
              <a:buNone/>
            </a:pPr>
            <a:r>
              <a:rPr lang="ja-JP" altLang="en-US" sz="3200" dirty="0"/>
              <a:t>　</a:t>
            </a:r>
            <a:r>
              <a:rPr lang="ja-JP" altLang="en-US" sz="3200" dirty="0" smtClean="0"/>
              <a:t>・</a:t>
            </a:r>
            <a:r>
              <a:rPr lang="en-US" altLang="ja-JP" sz="3200" dirty="0" smtClean="0"/>
              <a:t>JP</a:t>
            </a:r>
            <a:r>
              <a:rPr lang="ja-JP" altLang="en-US" sz="3200" dirty="0" smtClean="0"/>
              <a:t>があればそれを使う</a:t>
            </a:r>
            <a:endParaRPr lang="en-US" altLang="ja-JP" sz="3200" dirty="0" smtClean="0"/>
          </a:p>
          <a:p>
            <a:pPr marL="0" indent="0">
              <a:buNone/>
            </a:pPr>
            <a:r>
              <a:rPr kumimoji="1" lang="ja-JP" altLang="en-US" sz="3200" dirty="0" smtClean="0"/>
              <a:t>　　⇒他国の局方（</a:t>
            </a:r>
            <a:r>
              <a:rPr kumimoji="1" lang="en-US" altLang="ja-JP" sz="3200" dirty="0" smtClean="0"/>
              <a:t>USP</a:t>
            </a:r>
            <a:r>
              <a:rPr kumimoji="1" lang="ja-JP" altLang="en-US" sz="3200" dirty="0" err="1" smtClean="0"/>
              <a:t>、</a:t>
            </a:r>
            <a:r>
              <a:rPr kumimoji="1" lang="en-US" altLang="ja-JP" sz="3200" dirty="0" smtClean="0"/>
              <a:t>EP</a:t>
            </a:r>
            <a:r>
              <a:rPr kumimoji="1" lang="ja-JP" altLang="en-US" sz="3200" dirty="0" smtClean="0"/>
              <a:t>など）出典は難しい</a:t>
            </a:r>
            <a:endParaRPr kumimoji="1" lang="en-US" altLang="ja-JP" sz="3200" dirty="0"/>
          </a:p>
          <a:p>
            <a:pPr marL="0" indent="0">
              <a:buNone/>
            </a:pPr>
            <a:endParaRPr kumimoji="1" lang="en-US" altLang="ja-JP" sz="3200" dirty="0" smtClean="0"/>
          </a:p>
          <a:p>
            <a:pPr marL="0" indent="0">
              <a:buNone/>
            </a:pPr>
            <a:endParaRPr kumimoji="1" lang="ja-JP" altLang="en-US" dirty="0"/>
          </a:p>
        </p:txBody>
      </p:sp>
    </p:spTree>
    <p:extLst>
      <p:ext uri="{BB962C8B-B14F-4D97-AF65-F5344CB8AC3E}">
        <p14:creationId xmlns:p14="http://schemas.microsoft.com/office/powerpoint/2010/main" val="897077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666506"/>
          </a:xfrm>
        </p:spPr>
        <p:txBody>
          <a:bodyPr>
            <a:normAutofit/>
          </a:bodyPr>
          <a:lstStyle/>
          <a:p>
            <a:r>
              <a:rPr kumimoji="1" lang="ja-JP" altLang="en-US" sz="3600" dirty="0" smtClean="0"/>
              <a:t>公定書は変更可能</a:t>
            </a:r>
            <a:endParaRPr kumimoji="1" lang="ja-JP" altLang="en-US" sz="3600" dirty="0"/>
          </a:p>
        </p:txBody>
      </p:sp>
      <p:sp>
        <p:nvSpPr>
          <p:cNvPr id="3" name="コンテンツ プレースホルダー 2"/>
          <p:cNvSpPr>
            <a:spLocks noGrp="1"/>
          </p:cNvSpPr>
          <p:nvPr>
            <p:ph idx="1"/>
          </p:nvPr>
        </p:nvSpPr>
        <p:spPr>
          <a:xfrm>
            <a:off x="838200" y="1430215"/>
            <a:ext cx="10791092" cy="4746748"/>
          </a:xfrm>
        </p:spPr>
        <p:txBody>
          <a:bodyPr>
            <a:normAutofit/>
          </a:bodyPr>
          <a:lstStyle/>
          <a:p>
            <a:r>
              <a:rPr kumimoji="1" lang="ja-JP" altLang="en-US" sz="3200" dirty="0" smtClean="0"/>
              <a:t>公定書の変更は、業界を通して提案することで可能</a:t>
            </a:r>
            <a:endParaRPr kumimoji="1" lang="en-US" altLang="ja-JP" sz="3200" dirty="0" smtClean="0"/>
          </a:p>
          <a:p>
            <a:pPr marL="0" indent="0">
              <a:buNone/>
            </a:pPr>
            <a:endParaRPr kumimoji="1" lang="en-US" altLang="ja-JP" sz="800" dirty="0" smtClean="0"/>
          </a:p>
          <a:p>
            <a:r>
              <a:rPr kumimoji="1" lang="ja-JP" altLang="en-US" sz="3200" dirty="0" smtClean="0"/>
              <a:t>公定書に新規収載も可能</a:t>
            </a:r>
            <a:endParaRPr kumimoji="1" lang="en-US" altLang="ja-JP" sz="3200" dirty="0" smtClean="0"/>
          </a:p>
          <a:p>
            <a:pPr marL="0" indent="0">
              <a:buNone/>
            </a:pPr>
            <a:r>
              <a:rPr lang="ja-JP" altLang="en-US" sz="3200" dirty="0" smtClean="0"/>
              <a:t>別紙規格だと、ユーザーが様々な規格で申請している場合も</a:t>
            </a:r>
            <a:endParaRPr lang="en-US" altLang="ja-JP" sz="3200" dirty="0" smtClean="0"/>
          </a:p>
          <a:p>
            <a:pPr marL="0" indent="0">
              <a:buNone/>
            </a:pPr>
            <a:r>
              <a:rPr lang="ja-JP" altLang="en-US" sz="3200" dirty="0" smtClean="0"/>
              <a:t>⇒</a:t>
            </a:r>
            <a:r>
              <a:rPr kumimoji="1" lang="ja-JP" altLang="en-US" sz="3200" dirty="0" smtClean="0"/>
              <a:t>日局</a:t>
            </a:r>
            <a:r>
              <a:rPr kumimoji="1" lang="en-US" altLang="ja-JP" sz="3200" dirty="0" smtClean="0"/>
              <a:t>/</a:t>
            </a:r>
            <a:r>
              <a:rPr kumimoji="1" lang="ja-JP" altLang="en-US" sz="3200" dirty="0" smtClean="0"/>
              <a:t>薬添規に新規収載することで、規格を１本にできる</a:t>
            </a:r>
            <a:endParaRPr kumimoji="1" lang="en-US" altLang="ja-JP" sz="3200" dirty="0" smtClean="0"/>
          </a:p>
          <a:p>
            <a:pPr marL="0" indent="0">
              <a:buNone/>
            </a:pPr>
            <a:endParaRPr lang="en-US" altLang="ja-JP" sz="800" dirty="0"/>
          </a:p>
          <a:p>
            <a:pPr marL="0" indent="0">
              <a:buNone/>
            </a:pPr>
            <a:r>
              <a:rPr kumimoji="1" lang="ja-JP" altLang="en-US" sz="3200" dirty="0" smtClean="0"/>
              <a:t>・日局収載基準（過去と今は異なる）</a:t>
            </a:r>
            <a:endParaRPr kumimoji="1" lang="en-US" altLang="ja-JP" sz="3200" dirty="0" smtClean="0"/>
          </a:p>
          <a:p>
            <a:pPr marL="0" indent="0">
              <a:buNone/>
            </a:pPr>
            <a:r>
              <a:rPr lang="ja-JP" altLang="en-US" sz="3200" dirty="0"/>
              <a:t>　</a:t>
            </a:r>
            <a:r>
              <a:rPr lang="ja-JP" altLang="en-US" sz="3200" dirty="0" smtClean="0"/>
              <a:t>含量均一性試験が入っている（今の基準では不要）</a:t>
            </a:r>
            <a:endParaRPr lang="en-US" altLang="ja-JP" sz="3200" dirty="0" smtClean="0"/>
          </a:p>
          <a:p>
            <a:pPr marL="0" indent="0">
              <a:buNone/>
            </a:pPr>
            <a:r>
              <a:rPr kumimoji="1" lang="ja-JP" altLang="en-US" sz="3200" dirty="0" smtClean="0"/>
              <a:t>⇒業界を通して提案して貰えれば重量偏差試験へ変更可能</a:t>
            </a:r>
            <a:r>
              <a:rPr kumimoji="1" lang="ja-JP" altLang="en-US" sz="3200" dirty="0"/>
              <a:t>　</a:t>
            </a:r>
          </a:p>
        </p:txBody>
      </p:sp>
    </p:spTree>
    <p:extLst>
      <p:ext uri="{BB962C8B-B14F-4D97-AF65-F5344CB8AC3E}">
        <p14:creationId xmlns:p14="http://schemas.microsoft.com/office/powerpoint/2010/main" val="4027276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40715"/>
          </a:xfrm>
        </p:spPr>
        <p:txBody>
          <a:bodyPr>
            <a:normAutofit fontScale="90000"/>
          </a:bodyPr>
          <a:lstStyle/>
          <a:p>
            <a:r>
              <a:rPr kumimoji="1" lang="ja-JP" altLang="en-US" dirty="0" smtClean="0"/>
              <a:t>残留溶媒</a:t>
            </a:r>
            <a:endParaRPr kumimoji="1" lang="ja-JP" altLang="en-US" dirty="0"/>
          </a:p>
        </p:txBody>
      </p:sp>
      <p:sp>
        <p:nvSpPr>
          <p:cNvPr id="3" name="コンテンツ プレースホルダー 2"/>
          <p:cNvSpPr>
            <a:spLocks noGrp="1"/>
          </p:cNvSpPr>
          <p:nvPr>
            <p:ph idx="1"/>
          </p:nvPr>
        </p:nvSpPr>
        <p:spPr>
          <a:xfrm>
            <a:off x="838200" y="1280160"/>
            <a:ext cx="10515600" cy="4896803"/>
          </a:xfrm>
        </p:spPr>
        <p:txBody>
          <a:bodyPr/>
          <a:lstStyle/>
          <a:p>
            <a:r>
              <a:rPr kumimoji="1" lang="ja-JP" altLang="en-US" sz="3200" dirty="0" smtClean="0"/>
              <a:t>既に</a:t>
            </a:r>
            <a:r>
              <a:rPr kumimoji="1" lang="en-US" altLang="ja-JP" sz="3200" dirty="0" smtClean="0"/>
              <a:t>VE</a:t>
            </a:r>
            <a:r>
              <a:rPr kumimoji="1" lang="ja-JP" altLang="en-US" sz="3200" dirty="0" smtClean="0"/>
              <a:t>では、</a:t>
            </a:r>
            <a:r>
              <a:rPr kumimoji="1" lang="en-US" altLang="ja-JP" sz="3200" dirty="0" smtClean="0"/>
              <a:t>USP</a:t>
            </a:r>
            <a:r>
              <a:rPr kumimoji="1" lang="ja-JP" altLang="en-US" sz="3200" dirty="0" smtClean="0"/>
              <a:t>に残留溶媒が入っている</a:t>
            </a:r>
            <a:endParaRPr kumimoji="1" lang="en-US" altLang="ja-JP" sz="3200" dirty="0" smtClean="0"/>
          </a:p>
          <a:p>
            <a:pPr marL="0" indent="0">
              <a:buNone/>
            </a:pPr>
            <a:r>
              <a:rPr lang="ja-JP" altLang="en-US" sz="3200" dirty="0"/>
              <a:t>　</a:t>
            </a:r>
            <a:r>
              <a:rPr lang="ja-JP" altLang="en-US" sz="3200" dirty="0" smtClean="0"/>
              <a:t>⇒米国で販売するものは</a:t>
            </a:r>
            <a:r>
              <a:rPr lang="en-US" altLang="ja-JP" sz="3200" dirty="0" smtClean="0"/>
              <a:t>USP</a:t>
            </a:r>
            <a:r>
              <a:rPr lang="ja-JP" altLang="en-US" sz="3200" dirty="0" err="1" smtClean="0"/>
              <a:t>に適</a:t>
            </a:r>
            <a:r>
              <a:rPr lang="ja-JP" altLang="en-US" sz="3200" dirty="0" smtClean="0"/>
              <a:t>合する</a:t>
            </a:r>
            <a:endParaRPr lang="en-US" altLang="ja-JP" sz="3200" dirty="0" smtClean="0"/>
          </a:p>
          <a:p>
            <a:pPr marL="0" indent="0">
              <a:buNone/>
            </a:pPr>
            <a:r>
              <a:rPr kumimoji="1" lang="ja-JP" altLang="en-US" sz="3200" dirty="0"/>
              <a:t>　</a:t>
            </a:r>
            <a:r>
              <a:rPr kumimoji="1" lang="ja-JP" altLang="en-US" sz="3200" dirty="0" smtClean="0"/>
              <a:t>　　・実際に測定してないことの確認</a:t>
            </a:r>
            <a:endParaRPr kumimoji="1" lang="en-US" altLang="ja-JP" sz="3200" dirty="0" smtClean="0"/>
          </a:p>
          <a:p>
            <a:pPr marL="0" indent="0">
              <a:buNone/>
            </a:pPr>
            <a:r>
              <a:rPr lang="ja-JP" altLang="en-US" sz="3200" dirty="0"/>
              <a:t>　</a:t>
            </a:r>
            <a:r>
              <a:rPr lang="ja-JP" altLang="en-US" sz="3200" dirty="0" smtClean="0"/>
              <a:t>　　・製造で入らないことを証明して毎回の試験は省略</a:t>
            </a:r>
            <a:endParaRPr lang="en-US" altLang="ja-JP" sz="3200" dirty="0" smtClean="0"/>
          </a:p>
          <a:p>
            <a:pPr marL="0" indent="0">
              <a:buNone/>
            </a:pPr>
            <a:endParaRPr kumimoji="1" lang="en-US" altLang="ja-JP" sz="3200" dirty="0"/>
          </a:p>
          <a:p>
            <a:pPr marL="0" indent="0">
              <a:buNone/>
            </a:pPr>
            <a:r>
              <a:rPr lang="ja-JP" altLang="en-US" sz="3200" dirty="0" smtClean="0"/>
              <a:t>・１７局に残留溶媒がどのような形ではいるか</a:t>
            </a:r>
            <a:endParaRPr lang="en-US" altLang="ja-JP" sz="3200" dirty="0" smtClean="0"/>
          </a:p>
          <a:p>
            <a:pPr marL="0" indent="0">
              <a:buNone/>
            </a:pPr>
            <a:r>
              <a:rPr kumimoji="1" lang="ja-JP" altLang="en-US" sz="3200" dirty="0"/>
              <a:t>　</a:t>
            </a:r>
            <a:r>
              <a:rPr kumimoji="1" lang="ja-JP" altLang="en-US" sz="3200" dirty="0" smtClean="0"/>
              <a:t>　　入ればそれに従う</a:t>
            </a:r>
            <a:r>
              <a:rPr kumimoji="1" lang="ja-JP" altLang="en-US" dirty="0" smtClean="0"/>
              <a:t>　　</a:t>
            </a:r>
            <a:endParaRPr kumimoji="1" lang="ja-JP" altLang="en-US" dirty="0"/>
          </a:p>
        </p:txBody>
      </p:sp>
    </p:spTree>
    <p:extLst>
      <p:ext uri="{BB962C8B-B14F-4D97-AF65-F5344CB8AC3E}">
        <p14:creationId xmlns:p14="http://schemas.microsoft.com/office/powerpoint/2010/main" val="3432773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43841"/>
            <a:ext cx="10515600" cy="762000"/>
          </a:xfrm>
        </p:spPr>
        <p:txBody>
          <a:bodyPr>
            <a:normAutofit fontScale="90000"/>
          </a:bodyPr>
          <a:lstStyle/>
          <a:p>
            <a:r>
              <a:rPr lang="ja-JP" altLang="en-US" sz="3600" dirty="0"/>
              <a:t>「第十七改正日本薬局方医薬品各条</a:t>
            </a:r>
            <a:br>
              <a:rPr lang="ja-JP" altLang="en-US" sz="3600" dirty="0"/>
            </a:br>
            <a:r>
              <a:rPr lang="ja-JP" altLang="en-US" sz="3600" dirty="0"/>
              <a:t>原案作成要領の実務ガイド」のＱ＆Ａ集</a:t>
            </a:r>
            <a:endParaRPr kumimoji="1" lang="ja-JP" altLang="en-US" sz="3600" dirty="0"/>
          </a:p>
        </p:txBody>
      </p:sp>
      <p:sp>
        <p:nvSpPr>
          <p:cNvPr id="3" name="コンテンツ プレースホルダー 2"/>
          <p:cNvSpPr>
            <a:spLocks noGrp="1"/>
          </p:cNvSpPr>
          <p:nvPr>
            <p:ph idx="1"/>
          </p:nvPr>
        </p:nvSpPr>
        <p:spPr>
          <a:xfrm>
            <a:off x="838200" y="1219200"/>
            <a:ext cx="10515600" cy="5638799"/>
          </a:xfrm>
        </p:spPr>
        <p:txBody>
          <a:bodyPr>
            <a:noAutofit/>
          </a:bodyPr>
          <a:lstStyle/>
          <a:p>
            <a:pPr marL="0" indent="0">
              <a:buNone/>
            </a:pPr>
            <a:r>
              <a:rPr lang="ja-JP" altLang="en-US" dirty="0"/>
              <a:t>Ｑ６</a:t>
            </a:r>
            <a:r>
              <a:rPr lang="ja-JP" altLang="en-US" dirty="0" smtClean="0"/>
              <a:t>．残留</a:t>
            </a:r>
            <a:r>
              <a:rPr lang="ja-JP" altLang="en-US" dirty="0"/>
              <a:t>溶媒について</a:t>
            </a:r>
          </a:p>
          <a:p>
            <a:pPr marL="0" indent="0">
              <a:buNone/>
            </a:pPr>
            <a:r>
              <a:rPr lang="ja-JP" altLang="en-US" dirty="0"/>
              <a:t>「なお，残留溶媒を日局に規定する場合は，製造工程において有機溶媒を使用する可能性のある全ての</a:t>
            </a:r>
            <a:r>
              <a:rPr lang="ja-JP" altLang="en-US" dirty="0" smtClean="0"/>
              <a:t>医薬品</a:t>
            </a:r>
            <a:r>
              <a:rPr lang="ja-JP" altLang="en-US" dirty="0"/>
              <a:t>について，一律に，「別に規定する．」と規定するが，医薬品中の残留溶媒量を規定する必要がある</a:t>
            </a:r>
            <a:r>
              <a:rPr lang="ja-JP" altLang="en-US" dirty="0" smtClean="0"/>
              <a:t>場合</a:t>
            </a:r>
            <a:r>
              <a:rPr lang="ja-JP" altLang="en-US" dirty="0"/>
              <a:t>には，個別の混在物として残留溶媒を設定する．」とあるが、</a:t>
            </a:r>
          </a:p>
          <a:p>
            <a:pPr marL="0" indent="0">
              <a:buNone/>
            </a:pPr>
            <a:r>
              <a:rPr lang="ja-JP" altLang="en-US" dirty="0"/>
              <a:t>１．「別に規定する」という規定により、医薬品中の残留溶媒量を規定することになると理解していたが、</a:t>
            </a:r>
            <a:r>
              <a:rPr lang="ja-JP" altLang="en-US" dirty="0" smtClean="0"/>
              <a:t>残留溶媒量</a:t>
            </a:r>
            <a:r>
              <a:rPr lang="ja-JP" altLang="en-US" dirty="0"/>
              <a:t>を規定するものではないという理解でよいか。</a:t>
            </a:r>
          </a:p>
          <a:p>
            <a:pPr marL="0" indent="0">
              <a:buNone/>
            </a:pPr>
            <a:r>
              <a:rPr lang="ja-JP" altLang="en-US" dirty="0"/>
              <a:t>２．「個別の混在物として設定する」とは、試験項目名を「純度試験残留溶媒」ではなく、例えば「純度</a:t>
            </a:r>
            <a:r>
              <a:rPr lang="ja-JP" altLang="en-US" dirty="0" smtClean="0"/>
              <a:t>試験メタノール</a:t>
            </a:r>
            <a:r>
              <a:rPr lang="ja-JP" altLang="en-US" dirty="0"/>
              <a:t>」と規定するという理解でよいか。</a:t>
            </a:r>
          </a:p>
          <a:p>
            <a:pPr marL="0" indent="0">
              <a:buNone/>
            </a:pPr>
            <a:r>
              <a:rPr lang="ja-JP" altLang="en-US" dirty="0"/>
              <a:t>３．製造方法によって溶媒が異なることが想定される。上記記載は、結晶溶媒のような場合を想定している</a:t>
            </a:r>
            <a:r>
              <a:rPr lang="ja-JP" altLang="en-US" dirty="0" smtClean="0"/>
              <a:t>のか</a:t>
            </a:r>
            <a:r>
              <a:rPr lang="ja-JP" altLang="en-US" dirty="0"/>
              <a:t>。</a:t>
            </a:r>
            <a:endParaRPr kumimoji="1" lang="ja-JP" altLang="en-US" dirty="0"/>
          </a:p>
        </p:txBody>
      </p:sp>
    </p:spTree>
    <p:extLst>
      <p:ext uri="{BB962C8B-B14F-4D97-AF65-F5344CB8AC3E}">
        <p14:creationId xmlns:p14="http://schemas.microsoft.com/office/powerpoint/2010/main" val="2318033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2075"/>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838200" y="365126"/>
            <a:ext cx="10515600" cy="6492874"/>
          </a:xfrm>
        </p:spPr>
        <p:txBody>
          <a:bodyPr>
            <a:normAutofit lnSpcReduction="10000"/>
          </a:bodyPr>
          <a:lstStyle/>
          <a:p>
            <a:pPr marL="0" indent="0">
              <a:buNone/>
            </a:pPr>
            <a:r>
              <a:rPr lang="ja-JP" altLang="en-US" dirty="0"/>
              <a:t>Ａ６．</a:t>
            </a:r>
          </a:p>
          <a:p>
            <a:pPr marL="0" indent="0">
              <a:buNone/>
            </a:pPr>
            <a:r>
              <a:rPr lang="ja-JP" altLang="en-US" dirty="0"/>
              <a:t>「別に規定する」については、１．１．４に記載のとおり、同一品目</a:t>
            </a:r>
            <a:r>
              <a:rPr lang="ja-JP" altLang="en-US" dirty="0" smtClean="0"/>
              <a:t>であって</a:t>
            </a:r>
            <a:r>
              <a:rPr lang="ja-JP" altLang="en-US" dirty="0"/>
              <a:t>も製法が異なること等により</a:t>
            </a:r>
            <a:r>
              <a:rPr lang="ja-JP" altLang="en-US" dirty="0" smtClean="0"/>
              <a:t>画一的に</a:t>
            </a:r>
            <a:r>
              <a:rPr lang="ja-JP" altLang="en-US" dirty="0"/>
              <a:t>設定することが困難</a:t>
            </a:r>
            <a:r>
              <a:rPr lang="ja-JP" altLang="en-US" dirty="0" smtClean="0"/>
              <a:t>な場合</a:t>
            </a:r>
            <a:r>
              <a:rPr lang="ja-JP" altLang="en-US" dirty="0"/>
              <a:t>などに</a:t>
            </a:r>
            <a:r>
              <a:rPr lang="en-US" altLang="ja-JP" dirty="0"/>
              <a:t>『</a:t>
            </a:r>
            <a:r>
              <a:rPr lang="ja-JP" altLang="en-US" dirty="0"/>
              <a:t>別に規定する</a:t>
            </a:r>
            <a:r>
              <a:rPr lang="en-US" altLang="ja-JP" dirty="0"/>
              <a:t>』</a:t>
            </a:r>
            <a:r>
              <a:rPr lang="ja-JP" altLang="en-US" dirty="0"/>
              <a:t>と記載することができるとされています</a:t>
            </a:r>
            <a:r>
              <a:rPr lang="ja-JP" altLang="en-US" dirty="0" smtClean="0"/>
              <a:t>。また</a:t>
            </a:r>
            <a:r>
              <a:rPr lang="ja-JP" altLang="en-US" dirty="0"/>
              <a:t>、本内容</a:t>
            </a:r>
            <a:r>
              <a:rPr lang="ja-JP" altLang="en-US" dirty="0" smtClean="0"/>
              <a:t>について</a:t>
            </a:r>
            <a:r>
              <a:rPr lang="ja-JP" altLang="en-US" dirty="0"/>
              <a:t>は局方各条ではなく、当該品の製造販売承認審査において規定するかどうかを含めて判断される</a:t>
            </a:r>
            <a:r>
              <a:rPr lang="ja-JP" altLang="en-US" dirty="0" smtClean="0"/>
              <a:t>ことに</a:t>
            </a:r>
            <a:r>
              <a:rPr lang="ja-JP" altLang="en-US" dirty="0"/>
              <a:t>なっています。 以上のことから、</a:t>
            </a:r>
          </a:p>
          <a:p>
            <a:pPr marL="0" indent="0">
              <a:buNone/>
            </a:pPr>
            <a:r>
              <a:rPr lang="ja-JP" altLang="en-US" dirty="0"/>
              <a:t>１．承認審査において、該当する有機溶媒の種類及びそれらの規格値が規定されることになります。</a:t>
            </a:r>
          </a:p>
          <a:p>
            <a:pPr marL="0" indent="0">
              <a:buNone/>
            </a:pPr>
            <a:r>
              <a:rPr lang="ja-JP" altLang="en-US" dirty="0"/>
              <a:t>２．残留溶媒量を規定する必要がある場合には例示頂きましたように規定するということです。</a:t>
            </a:r>
          </a:p>
          <a:p>
            <a:pPr marL="0" indent="0">
              <a:buNone/>
            </a:pPr>
            <a:r>
              <a:rPr lang="ja-JP" altLang="en-US" dirty="0"/>
              <a:t>３．各社の製造工程に用いられる有機溶媒が異なっている可能性があることを想定しております。</a:t>
            </a:r>
          </a:p>
          <a:p>
            <a:pPr marL="0" indent="0">
              <a:buNone/>
            </a:pPr>
            <a:r>
              <a:rPr lang="ja-JP" altLang="en-US" dirty="0"/>
              <a:t>また、溶媒和物については現在局方に該当する事例がありませんので、今後、該当する収載候補品目</a:t>
            </a:r>
            <a:r>
              <a:rPr lang="ja-JP" altLang="en-US" dirty="0" smtClean="0"/>
              <a:t>が現れた</a:t>
            </a:r>
            <a:r>
              <a:rPr lang="ja-JP" altLang="en-US" dirty="0"/>
              <a:t>ときに検討させていただきます</a:t>
            </a:r>
            <a:r>
              <a:rPr lang="ja-JP" altLang="en-US" dirty="0" smtClean="0"/>
              <a:t>。</a:t>
            </a:r>
            <a:endParaRPr lang="ja-JP" altLang="en-US" dirty="0"/>
          </a:p>
        </p:txBody>
      </p:sp>
    </p:spTree>
    <p:extLst>
      <p:ext uri="{BB962C8B-B14F-4D97-AF65-F5344CB8AC3E}">
        <p14:creationId xmlns:p14="http://schemas.microsoft.com/office/powerpoint/2010/main" val="2349885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49275"/>
          </a:xfrm>
        </p:spPr>
        <p:txBody>
          <a:bodyPr>
            <a:normAutofit fontScale="90000"/>
          </a:bodyPr>
          <a:lstStyle/>
          <a:p>
            <a:r>
              <a:rPr kumimoji="1" lang="ja-JP" altLang="en-US" dirty="0" smtClean="0"/>
              <a:t>１６局第二追補　濁度試験</a:t>
            </a:r>
            <a:endParaRPr kumimoji="1" lang="ja-JP" altLang="en-US" dirty="0"/>
          </a:p>
        </p:txBody>
      </p:sp>
      <p:sp>
        <p:nvSpPr>
          <p:cNvPr id="3" name="コンテンツ プレースホルダー 2"/>
          <p:cNvSpPr>
            <a:spLocks noGrp="1"/>
          </p:cNvSpPr>
          <p:nvPr>
            <p:ph idx="1"/>
          </p:nvPr>
        </p:nvSpPr>
        <p:spPr>
          <a:xfrm>
            <a:off x="838200" y="1158240"/>
            <a:ext cx="10515600" cy="5699760"/>
          </a:xfrm>
        </p:spPr>
        <p:txBody>
          <a:bodyPr>
            <a:normAutofit lnSpcReduction="10000"/>
          </a:bodyPr>
          <a:lstStyle/>
          <a:p>
            <a:pPr marL="0" indent="0">
              <a:buNone/>
            </a:pPr>
            <a:r>
              <a:rPr kumimoji="1" lang="ja-JP" altLang="en-US" sz="3200" dirty="0" smtClean="0"/>
              <a:t>濁りの度合いの判定に用いる試験法として、</a:t>
            </a:r>
            <a:endParaRPr kumimoji="1" lang="en-US" altLang="ja-JP" sz="3200" dirty="0" smtClean="0"/>
          </a:p>
          <a:p>
            <a:pPr marL="0" indent="0">
              <a:buNone/>
            </a:pPr>
            <a:r>
              <a:rPr kumimoji="1" lang="en-US" altLang="ja-JP" sz="3200" dirty="0" smtClean="0"/>
              <a:t>2.61</a:t>
            </a:r>
            <a:r>
              <a:rPr kumimoji="1" lang="ja-JP" altLang="en-US" sz="3200" dirty="0" smtClean="0"/>
              <a:t>　濁度試験法を新たに収載した。</a:t>
            </a:r>
            <a:endParaRPr kumimoji="1" lang="en-US" altLang="ja-JP" sz="3200" dirty="0" smtClean="0"/>
          </a:p>
          <a:p>
            <a:pPr marL="0" indent="0">
              <a:buNone/>
            </a:pPr>
            <a:r>
              <a:rPr lang="ja-JP" altLang="en-US" sz="3200" dirty="0" smtClean="0"/>
              <a:t>濁度</a:t>
            </a:r>
            <a:r>
              <a:rPr lang="ja-JP" altLang="en-US" sz="3200" dirty="0"/>
              <a:t>試験法</a:t>
            </a:r>
            <a:r>
              <a:rPr lang="ja-JP" altLang="en-US" sz="3200" dirty="0" smtClean="0"/>
              <a:t>は、純度試験の溶状の試験において、濁度（濁りの度合い）の判定に用いる。医薬品各条における規格は、原則として、目視で規定する。</a:t>
            </a:r>
            <a:endParaRPr lang="en-US" altLang="ja-JP" sz="3200" dirty="0" smtClean="0"/>
          </a:p>
          <a:p>
            <a:pPr marL="0" indent="0">
              <a:buNone/>
            </a:pPr>
            <a:endParaRPr lang="en-US" altLang="ja-JP" sz="900" dirty="0" smtClean="0"/>
          </a:p>
          <a:p>
            <a:pPr marL="0" indent="0">
              <a:buNone/>
            </a:pPr>
            <a:r>
              <a:rPr lang="ja-JP" altLang="en-US" sz="3200" dirty="0" smtClean="0">
                <a:solidFill>
                  <a:srgbClr val="1109B7"/>
                </a:solidFill>
              </a:rPr>
              <a:t>目視法</a:t>
            </a:r>
            <a:r>
              <a:rPr lang="ja-JP" altLang="en-US" sz="3200" dirty="0" smtClean="0"/>
              <a:t>；　</a:t>
            </a:r>
            <a:r>
              <a:rPr lang="ja-JP" altLang="en-US" dirty="0" smtClean="0"/>
              <a:t>白色微粒子による濁りの度合の判定に用いる。</a:t>
            </a:r>
            <a:endParaRPr lang="en-US" altLang="ja-JP" dirty="0" smtClean="0"/>
          </a:p>
          <a:p>
            <a:pPr marL="0" indent="0">
              <a:buNone/>
            </a:pPr>
            <a:r>
              <a:rPr lang="ja-JP" altLang="en-US" sz="3200" dirty="0" smtClean="0"/>
              <a:t>・濁りの比較液　</a:t>
            </a:r>
            <a:endParaRPr lang="en-US" altLang="ja-JP" sz="3200" dirty="0" smtClean="0"/>
          </a:p>
          <a:p>
            <a:pPr marL="0" indent="0">
              <a:buNone/>
            </a:pPr>
            <a:r>
              <a:rPr lang="ja-JP" altLang="en-US" sz="3200" dirty="0"/>
              <a:t>　</a:t>
            </a:r>
            <a:r>
              <a:rPr lang="ja-JP" altLang="en-US" dirty="0"/>
              <a:t>　</a:t>
            </a:r>
            <a:r>
              <a:rPr lang="ja-JP" altLang="en-US" dirty="0" smtClean="0"/>
              <a:t>ホルマジン乳濁標準液、</a:t>
            </a:r>
            <a:r>
              <a:rPr lang="en-US" altLang="ja-JP" dirty="0" smtClean="0"/>
              <a:t>5mL</a:t>
            </a:r>
            <a:r>
              <a:rPr lang="ja-JP" altLang="en-US" dirty="0" err="1" smtClean="0"/>
              <a:t>、</a:t>
            </a:r>
            <a:r>
              <a:rPr lang="en-US" altLang="ja-JP" dirty="0" smtClean="0"/>
              <a:t>10mL</a:t>
            </a:r>
            <a:r>
              <a:rPr lang="ja-JP" altLang="en-US" dirty="0" err="1" smtClean="0"/>
              <a:t>、</a:t>
            </a:r>
            <a:r>
              <a:rPr lang="en-US" altLang="ja-JP" dirty="0" smtClean="0"/>
              <a:t>30mL</a:t>
            </a:r>
            <a:r>
              <a:rPr lang="ja-JP" altLang="en-US" dirty="0" err="1" smtClean="0"/>
              <a:t>、</a:t>
            </a:r>
            <a:r>
              <a:rPr lang="en-US" altLang="ja-JP" dirty="0" smtClean="0"/>
              <a:t>50mL</a:t>
            </a:r>
          </a:p>
          <a:p>
            <a:pPr marL="0" indent="0">
              <a:buNone/>
            </a:pPr>
            <a:r>
              <a:rPr lang="ja-JP" altLang="en-US" sz="3200" dirty="0" smtClean="0"/>
              <a:t>・操作法</a:t>
            </a:r>
            <a:endParaRPr lang="en-US" altLang="ja-JP" sz="3200" dirty="0" smtClean="0"/>
          </a:p>
          <a:p>
            <a:pPr marL="0" indent="0">
              <a:buNone/>
            </a:pPr>
            <a:r>
              <a:rPr lang="ja-JP" altLang="en-US" dirty="0"/>
              <a:t>　</a:t>
            </a:r>
            <a:r>
              <a:rPr lang="en-US" altLang="ja-JP" dirty="0" smtClean="0"/>
              <a:t>15-25mm×40mm</a:t>
            </a:r>
            <a:r>
              <a:rPr lang="ja-JP" altLang="en-US" dirty="0" smtClean="0"/>
              <a:t>（深さ）　黒色の背景、真上から観察　</a:t>
            </a:r>
            <a:endParaRPr kumimoji="1" lang="en-US" altLang="ja-JP" dirty="0" smtClean="0"/>
          </a:p>
          <a:p>
            <a:pPr marL="0" indent="0">
              <a:buNone/>
            </a:pPr>
            <a:r>
              <a:rPr lang="ja-JP" altLang="en-US" dirty="0"/>
              <a:t>　</a:t>
            </a:r>
            <a:endParaRPr kumimoji="1" lang="ja-JP" altLang="en-US" dirty="0"/>
          </a:p>
        </p:txBody>
      </p:sp>
    </p:spTree>
    <p:extLst>
      <p:ext uri="{BB962C8B-B14F-4D97-AF65-F5344CB8AC3E}">
        <p14:creationId xmlns:p14="http://schemas.microsoft.com/office/powerpoint/2010/main" val="1123329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457835"/>
          </a:xfrm>
        </p:spPr>
        <p:txBody>
          <a:bodyPr>
            <a:normAutofit fontScale="90000"/>
          </a:bodyPr>
          <a:lstStyle/>
          <a:p>
            <a:r>
              <a:rPr lang="zh-TW" altLang="en-US" sz="3600" dirty="0"/>
              <a:t>５）純度</a:t>
            </a:r>
            <a:r>
              <a:rPr lang="zh-TW" altLang="en-US" sz="3600" dirty="0" smtClean="0"/>
              <a:t>試験</a:t>
            </a:r>
            <a:r>
              <a:rPr lang="ja-JP" altLang="en-US" sz="3600" dirty="0" smtClean="0"/>
              <a:t>　</a:t>
            </a:r>
            <a:r>
              <a:rPr lang="zh-TW" altLang="en-US" sz="3600" dirty="0" smtClean="0"/>
              <a:t>（</a:t>
            </a:r>
            <a:r>
              <a:rPr lang="zh-TW" altLang="en-US" sz="3600" dirty="0"/>
              <a:t>１）溶状</a:t>
            </a:r>
            <a:endParaRPr kumimoji="1" lang="ja-JP" altLang="en-US" sz="3600" dirty="0"/>
          </a:p>
        </p:txBody>
      </p:sp>
      <p:sp>
        <p:nvSpPr>
          <p:cNvPr id="3" name="コンテンツ プレースホルダー 2"/>
          <p:cNvSpPr>
            <a:spLocks noGrp="1"/>
          </p:cNvSpPr>
          <p:nvPr>
            <p:ph idx="1"/>
          </p:nvPr>
        </p:nvSpPr>
        <p:spPr>
          <a:xfrm>
            <a:off x="838200" y="1097280"/>
            <a:ext cx="10515600" cy="5760720"/>
          </a:xfrm>
        </p:spPr>
        <p:txBody>
          <a:bodyPr>
            <a:normAutofit/>
          </a:bodyPr>
          <a:lstStyle/>
          <a:p>
            <a:pPr marL="0" indent="0">
              <a:buNone/>
            </a:pPr>
            <a:r>
              <a:rPr lang="ja-JP" altLang="en-US" sz="3200" dirty="0"/>
              <a:t>原則として，注射剤に使用される原薬で設定した．設定に際しては，試験溶液の濃度は</a:t>
            </a:r>
            <a:r>
              <a:rPr lang="en-US" altLang="ja-JP" sz="3200" dirty="0"/>
              <a:t>10 </a:t>
            </a:r>
            <a:r>
              <a:rPr lang="en-US" altLang="ja-JP" sz="3200" dirty="0" smtClean="0"/>
              <a:t>g/100mL </a:t>
            </a:r>
            <a:r>
              <a:rPr lang="ja-JP" altLang="en-US" sz="3200" dirty="0"/>
              <a:t>を基準とし，臨床投与濃度がこれより高い場合はその濃度を基準にし，溶解度から</a:t>
            </a:r>
            <a:r>
              <a:rPr lang="en-US" altLang="ja-JP" sz="3200" dirty="0"/>
              <a:t>10 g/100 </a:t>
            </a:r>
            <a:r>
              <a:rPr lang="en-US" altLang="ja-JP" sz="3200" dirty="0" smtClean="0"/>
              <a:t>mL</a:t>
            </a:r>
            <a:r>
              <a:rPr lang="ja-JP" altLang="en-US" sz="3200" dirty="0" smtClean="0"/>
              <a:t>の</a:t>
            </a:r>
            <a:r>
              <a:rPr lang="ja-JP" altLang="en-US" sz="3200" dirty="0"/>
              <a:t>溶液の調製が難しい場合は溶ける範囲でなるべく高い濃度とした．判定基準は澄明性と色調及び</a:t>
            </a:r>
            <a:r>
              <a:rPr lang="ja-JP" altLang="en-US" sz="3200" dirty="0" smtClean="0"/>
              <a:t>色の</a:t>
            </a:r>
            <a:r>
              <a:rPr lang="ja-JP" altLang="en-US" sz="3200" dirty="0"/>
              <a:t>濃さであるが，色の濃さは吸光度や「色の比較液」との比較での設定を原則とした．</a:t>
            </a:r>
            <a:endParaRPr kumimoji="1" lang="ja-JP" altLang="en-US" sz="3200" dirty="0"/>
          </a:p>
        </p:txBody>
      </p:sp>
    </p:spTree>
    <p:extLst>
      <p:ext uri="{BB962C8B-B14F-4D97-AF65-F5344CB8AC3E}">
        <p14:creationId xmlns:p14="http://schemas.microsoft.com/office/powerpoint/2010/main" val="753927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8269"/>
          </a:xfrm>
        </p:spPr>
        <p:txBody>
          <a:bodyPr>
            <a:normAutofit fontScale="90000"/>
          </a:bodyPr>
          <a:lstStyle/>
          <a:p>
            <a:r>
              <a:rPr kumimoji="1" lang="ja-JP" altLang="en-US" dirty="0" smtClean="0"/>
              <a:t>公定書？</a:t>
            </a:r>
            <a:endParaRPr kumimoji="1" lang="ja-JP" altLang="en-US" dirty="0"/>
          </a:p>
        </p:txBody>
      </p:sp>
      <p:sp>
        <p:nvSpPr>
          <p:cNvPr id="3" name="コンテンツ プレースホルダー 2"/>
          <p:cNvSpPr>
            <a:spLocks noGrp="1"/>
          </p:cNvSpPr>
          <p:nvPr>
            <p:ph idx="1"/>
          </p:nvPr>
        </p:nvSpPr>
        <p:spPr>
          <a:xfrm>
            <a:off x="838200" y="1179870"/>
            <a:ext cx="10515600" cy="5678129"/>
          </a:xfrm>
        </p:spPr>
        <p:txBody>
          <a:bodyPr/>
          <a:lstStyle/>
          <a:p>
            <a:pPr marL="0" indent="0">
              <a:buNone/>
            </a:pPr>
            <a:r>
              <a:rPr kumimoji="1" lang="ja-JP" altLang="en-US" dirty="0" smtClean="0"/>
              <a:t>医薬品；</a:t>
            </a:r>
            <a:endParaRPr kumimoji="1" lang="en-US" altLang="ja-JP" dirty="0" smtClean="0"/>
          </a:p>
          <a:p>
            <a:pPr marL="0" indent="0">
              <a:buNone/>
            </a:pPr>
            <a:r>
              <a:rPr kumimoji="1" lang="ja-JP" altLang="en-US" dirty="0" smtClean="0"/>
              <a:t>・日本薬局方</a:t>
            </a:r>
            <a:endParaRPr kumimoji="1" lang="en-US" altLang="ja-JP" dirty="0" smtClean="0"/>
          </a:p>
          <a:p>
            <a:pPr marL="0" indent="0">
              <a:buNone/>
            </a:pPr>
            <a:r>
              <a:rPr lang="ja-JP" altLang="en-US" dirty="0" smtClean="0"/>
              <a:t>・医薬品添加物規格</a:t>
            </a:r>
            <a:endParaRPr lang="en-US" altLang="ja-JP" dirty="0" smtClean="0"/>
          </a:p>
          <a:p>
            <a:pPr marL="0" indent="0">
              <a:buNone/>
            </a:pPr>
            <a:r>
              <a:rPr lang="ja-JP" altLang="en-US" dirty="0" smtClean="0"/>
              <a:t>・</a:t>
            </a:r>
            <a:r>
              <a:rPr lang="zh-CN" altLang="en-US" dirty="0"/>
              <a:t>医薬品添加物事典</a:t>
            </a:r>
            <a:endParaRPr lang="en-US" altLang="ja-JP" dirty="0" smtClean="0"/>
          </a:p>
          <a:p>
            <a:pPr marL="0" indent="0">
              <a:buNone/>
            </a:pPr>
            <a:r>
              <a:rPr lang="ja-JP" altLang="en-US" dirty="0"/>
              <a:t>・局外</a:t>
            </a:r>
            <a:r>
              <a:rPr lang="ja-JP" altLang="en-US" dirty="0" smtClean="0"/>
              <a:t>規（日本</a:t>
            </a:r>
            <a:r>
              <a:rPr lang="ja-JP" altLang="en-US" dirty="0"/>
              <a:t>薬局方外医薬品</a:t>
            </a:r>
            <a:r>
              <a:rPr lang="ja-JP" altLang="en-US" dirty="0" smtClean="0"/>
              <a:t>規格）</a:t>
            </a:r>
            <a:endParaRPr lang="en-US" altLang="ja-JP" dirty="0" smtClean="0"/>
          </a:p>
          <a:p>
            <a:pPr marL="0" indent="0">
              <a:buNone/>
            </a:pPr>
            <a:endParaRPr kumimoji="1" lang="en-US" altLang="ja-JP" dirty="0"/>
          </a:p>
          <a:p>
            <a:pPr marL="0" indent="0">
              <a:buNone/>
            </a:pPr>
            <a:r>
              <a:rPr lang="ja-JP" altLang="en-US" dirty="0" smtClean="0"/>
              <a:t>食品添加物；</a:t>
            </a:r>
            <a:endParaRPr lang="en-US" altLang="ja-JP" dirty="0" smtClean="0"/>
          </a:p>
          <a:p>
            <a:pPr marL="0" indent="0">
              <a:buNone/>
            </a:pPr>
            <a:r>
              <a:rPr lang="ja-JP" altLang="en-US" dirty="0" smtClean="0"/>
              <a:t>・食品添加物公定書</a:t>
            </a:r>
            <a:endParaRPr kumimoji="1" lang="ja-JP" altLang="en-US" dirty="0"/>
          </a:p>
        </p:txBody>
      </p:sp>
    </p:spTree>
    <p:extLst>
      <p:ext uri="{BB962C8B-B14F-4D97-AF65-F5344CB8AC3E}">
        <p14:creationId xmlns:p14="http://schemas.microsoft.com/office/powerpoint/2010/main" val="3407595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01675"/>
          </a:xfrm>
        </p:spPr>
        <p:txBody>
          <a:bodyPr>
            <a:normAutofit/>
          </a:bodyPr>
          <a:lstStyle/>
          <a:p>
            <a:r>
              <a:rPr lang="ja-JP" altLang="en-US" sz="3600" dirty="0"/>
              <a:t>＜設定例</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838200" y="1371600"/>
            <a:ext cx="10515600" cy="4805363"/>
          </a:xfrm>
        </p:spPr>
        <p:txBody>
          <a:bodyPr>
            <a:normAutofit/>
          </a:bodyPr>
          <a:lstStyle/>
          <a:p>
            <a:pPr marL="0" indent="0">
              <a:buNone/>
            </a:pPr>
            <a:r>
              <a:rPr lang="ja-JP" altLang="en-US" sz="3200" dirty="0" smtClean="0"/>
              <a:t>本品</a:t>
            </a:r>
            <a:r>
              <a:rPr lang="en-US" altLang="ja-JP" sz="3200" dirty="0"/>
              <a:t>1.0 g </a:t>
            </a:r>
            <a:r>
              <a:rPr lang="ja-JP" altLang="en-US" sz="3200" dirty="0"/>
              <a:t>を水</a:t>
            </a:r>
            <a:r>
              <a:rPr lang="en-US" altLang="ja-JP" sz="3200" dirty="0"/>
              <a:t>100 mL </a:t>
            </a:r>
            <a:r>
              <a:rPr lang="ja-JP" altLang="en-US" sz="3200" dirty="0"/>
              <a:t>に溶かすとき，液は澄明で，液の色は次の比較液より濃くない．</a:t>
            </a:r>
          </a:p>
          <a:p>
            <a:pPr marL="0" indent="0">
              <a:buNone/>
            </a:pPr>
            <a:r>
              <a:rPr lang="ja-JP" altLang="en-US" sz="3200" dirty="0"/>
              <a:t>比較液：塩化鉄（</a:t>
            </a:r>
            <a:r>
              <a:rPr lang="en-US" altLang="ja-JP" sz="3200" dirty="0"/>
              <a:t>Ⅲ</a:t>
            </a:r>
            <a:r>
              <a:rPr lang="ja-JP" altLang="en-US" sz="3200" dirty="0"/>
              <a:t>）の色の比較原液</a:t>
            </a:r>
            <a:r>
              <a:rPr lang="en-US" altLang="ja-JP" sz="3200" dirty="0"/>
              <a:t>2.4 mL </a:t>
            </a:r>
            <a:r>
              <a:rPr lang="ja-JP" altLang="en-US" sz="3200" dirty="0"/>
              <a:t>及び塩化コバルト（</a:t>
            </a:r>
            <a:r>
              <a:rPr lang="en-US" altLang="ja-JP" sz="3200" dirty="0"/>
              <a:t>Ⅱ</a:t>
            </a:r>
            <a:r>
              <a:rPr lang="ja-JP" altLang="en-US" sz="3200" dirty="0"/>
              <a:t>）の液の比較原液</a:t>
            </a:r>
            <a:r>
              <a:rPr lang="en-US" altLang="ja-JP" sz="3200" dirty="0"/>
              <a:t>0.6 mL </a:t>
            </a:r>
            <a:r>
              <a:rPr lang="ja-JP" altLang="en-US" sz="3200" dirty="0" err="1"/>
              <a:t>の混</a:t>
            </a:r>
            <a:r>
              <a:rPr lang="ja-JP" altLang="en-US" sz="3200" dirty="0"/>
              <a:t>液に水</a:t>
            </a:r>
          </a:p>
          <a:p>
            <a:pPr marL="0" indent="0">
              <a:buNone/>
            </a:pPr>
            <a:r>
              <a:rPr lang="ja-JP" altLang="en-US" sz="3200" dirty="0"/>
              <a:t>を加えて</a:t>
            </a:r>
            <a:r>
              <a:rPr lang="en-US" altLang="ja-JP" sz="3200" dirty="0"/>
              <a:t>10 mL </a:t>
            </a:r>
            <a:r>
              <a:rPr lang="ja-JP" altLang="en-US" sz="3200" dirty="0"/>
              <a:t>とした液</a:t>
            </a:r>
            <a:r>
              <a:rPr lang="en-US" altLang="ja-JP" sz="3200" dirty="0"/>
              <a:t>5 mL </a:t>
            </a:r>
            <a:r>
              <a:rPr lang="ja-JP" altLang="en-US" sz="3200" dirty="0"/>
              <a:t>を正確に量り，水を加えて正確に</a:t>
            </a:r>
            <a:r>
              <a:rPr lang="en-US" altLang="ja-JP" sz="3200" dirty="0"/>
              <a:t>100 mL </a:t>
            </a:r>
            <a:r>
              <a:rPr lang="ja-JP" altLang="en-US" sz="3200" dirty="0"/>
              <a:t>とする．</a:t>
            </a:r>
            <a:endParaRPr kumimoji="1" lang="ja-JP" altLang="en-US" sz="3200" dirty="0"/>
          </a:p>
        </p:txBody>
      </p:sp>
    </p:spTree>
    <p:extLst>
      <p:ext uri="{BB962C8B-B14F-4D97-AF65-F5344CB8AC3E}">
        <p14:creationId xmlns:p14="http://schemas.microsoft.com/office/powerpoint/2010/main" val="2568284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01675"/>
          </a:xfrm>
        </p:spPr>
        <p:txBody>
          <a:bodyPr>
            <a:normAutofit/>
          </a:bodyPr>
          <a:lstStyle/>
          <a:p>
            <a:r>
              <a:rPr lang="ja-JP" altLang="en-US" sz="3600" dirty="0"/>
              <a:t>＜設定例</a:t>
            </a:r>
            <a:r>
              <a:rPr lang="ja-JP" altLang="en-US" sz="3600" dirty="0" smtClean="0"/>
              <a:t>＞</a:t>
            </a:r>
            <a:endParaRPr kumimoji="1" lang="ja-JP" altLang="en-US" sz="3600" dirty="0"/>
          </a:p>
        </p:txBody>
      </p:sp>
      <p:sp>
        <p:nvSpPr>
          <p:cNvPr id="3" name="コンテンツ プレースホルダー 2"/>
          <p:cNvSpPr>
            <a:spLocks noGrp="1"/>
          </p:cNvSpPr>
          <p:nvPr>
            <p:ph idx="1"/>
          </p:nvPr>
        </p:nvSpPr>
        <p:spPr>
          <a:xfrm>
            <a:off x="838200" y="1371600"/>
            <a:ext cx="10515600" cy="4805363"/>
          </a:xfrm>
        </p:spPr>
        <p:txBody>
          <a:bodyPr>
            <a:normAutofit/>
          </a:bodyPr>
          <a:lstStyle/>
          <a:p>
            <a:pPr marL="0" indent="0">
              <a:buNone/>
            </a:pPr>
            <a:r>
              <a:rPr lang="ja-JP" altLang="en-US" sz="3600" dirty="0"/>
              <a:t>本品</a:t>
            </a:r>
            <a:r>
              <a:rPr lang="en-US" altLang="ja-JP" sz="3600" dirty="0"/>
              <a:t>2.0 g </a:t>
            </a:r>
            <a:r>
              <a:rPr lang="ja-JP" altLang="en-US" sz="3600" dirty="0"/>
              <a:t>を希酢酸</a:t>
            </a:r>
            <a:r>
              <a:rPr lang="en-US" altLang="ja-JP" sz="3600" dirty="0"/>
              <a:t>7 mL </a:t>
            </a:r>
            <a:r>
              <a:rPr lang="ja-JP" altLang="en-US" sz="3600" dirty="0"/>
              <a:t>に溶かし，水を加えて</a:t>
            </a:r>
            <a:r>
              <a:rPr lang="en-US" altLang="ja-JP" sz="3600" dirty="0"/>
              <a:t>20 mL </a:t>
            </a:r>
            <a:r>
              <a:rPr lang="ja-JP" altLang="en-US" sz="3600" dirty="0"/>
              <a:t>とするとき，液は澄明である．この液につき，</a:t>
            </a:r>
            <a:r>
              <a:rPr lang="ja-JP" altLang="en-US" sz="3600" dirty="0" smtClean="0"/>
              <a:t>水を</a:t>
            </a:r>
            <a:r>
              <a:rPr lang="ja-JP" altLang="en-US" sz="3600" dirty="0"/>
              <a:t>対照とし，紫外可視吸光度測定法</a:t>
            </a:r>
            <a:r>
              <a:rPr lang="en-US" altLang="ja-JP" sz="3600" dirty="0"/>
              <a:t>&lt;2.24&gt; </a:t>
            </a:r>
            <a:r>
              <a:rPr lang="ja-JP" altLang="en-US" sz="3600" dirty="0"/>
              <a:t>により試験を行うとき，波長</a:t>
            </a:r>
            <a:r>
              <a:rPr lang="en-US" altLang="ja-JP" sz="3600" dirty="0"/>
              <a:t>450 nm </a:t>
            </a:r>
            <a:r>
              <a:rPr lang="ja-JP" altLang="en-US" sz="3600" dirty="0"/>
              <a:t>における吸光度は</a:t>
            </a:r>
            <a:r>
              <a:rPr lang="en-US" altLang="ja-JP" sz="3600" dirty="0" smtClean="0"/>
              <a:t>0.020</a:t>
            </a:r>
            <a:r>
              <a:rPr lang="ja-JP" altLang="en-US" sz="3600" dirty="0" smtClean="0"/>
              <a:t>以下</a:t>
            </a:r>
            <a:r>
              <a:rPr lang="ja-JP" altLang="en-US" sz="3600" dirty="0"/>
              <a:t>である．</a:t>
            </a:r>
            <a:endParaRPr kumimoji="1" lang="ja-JP" altLang="en-US" sz="3600" dirty="0"/>
          </a:p>
        </p:txBody>
      </p:sp>
    </p:spTree>
    <p:extLst>
      <p:ext uri="{BB962C8B-B14F-4D97-AF65-F5344CB8AC3E}">
        <p14:creationId xmlns:p14="http://schemas.microsoft.com/office/powerpoint/2010/main" val="1464968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549275"/>
          </a:xfrm>
        </p:spPr>
        <p:txBody>
          <a:bodyPr>
            <a:normAutofit fontScale="90000"/>
          </a:bodyPr>
          <a:lstStyle/>
          <a:p>
            <a:r>
              <a:rPr kumimoji="1" lang="ja-JP" altLang="en-US" sz="3600" dirty="0" smtClean="0"/>
              <a:t>濁度試験　解説（広川書店）</a:t>
            </a:r>
            <a:endParaRPr kumimoji="1" lang="ja-JP" altLang="en-US" sz="3600" dirty="0"/>
          </a:p>
        </p:txBody>
      </p:sp>
      <p:sp>
        <p:nvSpPr>
          <p:cNvPr id="3" name="コンテンツ プレースホルダー 2"/>
          <p:cNvSpPr>
            <a:spLocks noGrp="1"/>
          </p:cNvSpPr>
          <p:nvPr>
            <p:ph idx="1"/>
          </p:nvPr>
        </p:nvSpPr>
        <p:spPr>
          <a:xfrm>
            <a:off x="838200" y="1128408"/>
            <a:ext cx="10515600" cy="5729591"/>
          </a:xfrm>
        </p:spPr>
        <p:txBody>
          <a:bodyPr/>
          <a:lstStyle/>
          <a:p>
            <a:pPr marL="0" indent="0">
              <a:buNone/>
            </a:pPr>
            <a:r>
              <a:rPr kumimoji="1" lang="ja-JP" altLang="en-US" sz="3200" dirty="0" smtClean="0"/>
              <a:t>本試験は、試験法前文に記載の通り、純度試験における溶状の試験でその澄明性を客観的に判定するために設定された。</a:t>
            </a:r>
            <a:endParaRPr kumimoji="1" lang="en-US" altLang="ja-JP" sz="3200" dirty="0" smtClean="0"/>
          </a:p>
          <a:p>
            <a:pPr marL="0" indent="0">
              <a:buNone/>
            </a:pPr>
            <a:r>
              <a:rPr lang="ja-JP" altLang="en-US" sz="3200" dirty="0"/>
              <a:t>医</a:t>
            </a:r>
            <a:r>
              <a:rPr lang="ja-JP" altLang="en-US" sz="3200" dirty="0" smtClean="0"/>
              <a:t>薬品各条では、注射剤に用いられる原薬や用時溶解して用いる注射剤などの製剤において、純度試験に溶状の項が設定される場合が多い。</a:t>
            </a:r>
            <a:endParaRPr lang="en-US" altLang="ja-JP" sz="3200" dirty="0" smtClean="0"/>
          </a:p>
          <a:p>
            <a:pPr marL="0" indent="0">
              <a:buNone/>
            </a:pPr>
            <a:endParaRPr lang="en-US" altLang="ja-JP" sz="1000" dirty="0"/>
          </a:p>
          <a:p>
            <a:pPr marL="0" indent="0">
              <a:buNone/>
            </a:pPr>
            <a:r>
              <a:rPr lang="ja-JP" altLang="en-US" sz="3200" dirty="0" smtClean="0"/>
              <a:t>⇒新規に一般試験法に追加になり、その後に各条に入って初めて適用される。</a:t>
            </a:r>
            <a:endParaRPr lang="en-US" altLang="ja-JP" sz="3200" dirty="0" smtClean="0"/>
          </a:p>
          <a:p>
            <a:pPr marL="0" indent="0">
              <a:buNone/>
            </a:pPr>
            <a:r>
              <a:rPr lang="ja-JP" altLang="en-US" sz="3200" dirty="0" smtClean="0"/>
              <a:t>必要</a:t>
            </a:r>
            <a:r>
              <a:rPr lang="ja-JP" altLang="en-US" sz="3200" dirty="0" smtClean="0"/>
              <a:t>なら一度、過去の判断が難しかったロットがあれば、</a:t>
            </a:r>
            <a:endParaRPr lang="en-US" altLang="ja-JP" sz="3200" dirty="0" smtClean="0"/>
          </a:p>
          <a:p>
            <a:pPr marL="0" indent="0">
              <a:buNone/>
            </a:pPr>
            <a:r>
              <a:rPr lang="ja-JP" altLang="en-US" sz="3200" dirty="0" smtClean="0"/>
              <a:t>そのレベルを把握しておくのもよい。</a:t>
            </a:r>
            <a:endParaRPr lang="en-US" altLang="ja-JP" sz="3200" dirty="0" smtClean="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4075401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228600"/>
            <a:ext cx="7772400" cy="392088"/>
          </a:xfrm>
        </p:spPr>
        <p:txBody>
          <a:bodyPr>
            <a:normAutofit fontScale="90000"/>
          </a:bodyPr>
          <a:lstStyle/>
          <a:p>
            <a:r>
              <a:rPr lang="ja-JP" altLang="en-US" sz="3200" dirty="0" smtClean="0"/>
              <a:t>国</a:t>
            </a:r>
            <a:r>
              <a:rPr lang="ja-JP" altLang="en-US" sz="3200" dirty="0"/>
              <a:t>の標準品との</a:t>
            </a:r>
            <a:r>
              <a:rPr lang="ja-JP" altLang="en-US" sz="3200" dirty="0" smtClean="0"/>
              <a:t>トレーサビリティ　（参考）</a:t>
            </a:r>
            <a:endParaRPr lang="ja-JP" altLang="en-US" sz="3200" dirty="0"/>
          </a:p>
        </p:txBody>
      </p:sp>
      <p:sp>
        <p:nvSpPr>
          <p:cNvPr id="3" name="コンテンツ プレースホルダー 2"/>
          <p:cNvSpPr>
            <a:spLocks noGrp="1"/>
          </p:cNvSpPr>
          <p:nvPr>
            <p:ph idx="1"/>
          </p:nvPr>
        </p:nvSpPr>
        <p:spPr>
          <a:xfrm>
            <a:off x="1524000" y="836712"/>
            <a:ext cx="9144000" cy="6021288"/>
          </a:xfrm>
        </p:spPr>
        <p:txBody>
          <a:bodyPr/>
          <a:lstStyle/>
          <a:p>
            <a:pPr marL="0" indent="0">
              <a:buNone/>
            </a:pPr>
            <a:r>
              <a:rPr lang="ja-JP" altLang="en-US" dirty="0">
                <a:solidFill>
                  <a:srgbClr val="000099"/>
                </a:solidFill>
              </a:rPr>
              <a:t>日本薬局方標準品</a:t>
            </a:r>
            <a:endParaRPr lang="en-US" altLang="ja-JP" dirty="0">
              <a:solidFill>
                <a:srgbClr val="000099"/>
              </a:solidFill>
            </a:endParaRPr>
          </a:p>
          <a:p>
            <a:pPr marL="0" indent="0">
              <a:buNone/>
            </a:pPr>
            <a:r>
              <a:rPr lang="ja-JP" altLang="en-US" sz="2400" dirty="0"/>
              <a:t>日本薬局方に規定された試験に用いるために一定の品質に調製されたもの</a:t>
            </a:r>
            <a:endParaRPr lang="en-US" altLang="ja-JP" sz="2400" dirty="0"/>
          </a:p>
          <a:p>
            <a:pPr marL="0" indent="0">
              <a:buNone/>
            </a:pPr>
            <a:r>
              <a:rPr lang="ja-JP" altLang="en-US" sz="2400" dirty="0">
                <a:solidFill>
                  <a:srgbClr val="000099"/>
                </a:solidFill>
              </a:rPr>
              <a:t>１）厚生労働大臣の登録を受けた者が製造する標準品</a:t>
            </a:r>
            <a:endParaRPr lang="en-US" altLang="ja-JP" sz="2400" dirty="0">
              <a:solidFill>
                <a:srgbClr val="000099"/>
              </a:solidFill>
            </a:endParaRPr>
          </a:p>
          <a:p>
            <a:pPr marL="0" indent="0">
              <a:buNone/>
            </a:pPr>
            <a:r>
              <a:rPr lang="ja-JP" altLang="en-US" sz="2400" dirty="0"/>
              <a:t>医薬品医療機器レギュラトリーサイエンス財団（旧日本公定書協会）</a:t>
            </a:r>
            <a:endParaRPr lang="en-US" altLang="ja-JP" sz="2400" dirty="0"/>
          </a:p>
          <a:p>
            <a:pPr marL="0" indent="0">
              <a:buNone/>
            </a:pPr>
            <a:r>
              <a:rPr lang="ja-JP" altLang="en-US" sz="2400" dirty="0">
                <a:solidFill>
                  <a:srgbClr val="000099"/>
                </a:solidFill>
              </a:rPr>
              <a:t>２）国立感染症研究所が製造する標準品</a:t>
            </a:r>
          </a:p>
          <a:p>
            <a:pPr marL="0" indent="0">
              <a:buNone/>
            </a:pPr>
            <a:endParaRPr lang="en-US" altLang="ja-JP" sz="1000" dirty="0"/>
          </a:p>
          <a:p>
            <a:pPr marL="0" indent="0">
              <a:buNone/>
            </a:pPr>
            <a:r>
              <a:rPr lang="ja-JP" altLang="en-US" sz="2400" dirty="0"/>
              <a:t>日局に収載され、標準品が必要な場合は登録される。</a:t>
            </a:r>
            <a:endParaRPr lang="en-US" altLang="ja-JP" sz="2400" dirty="0"/>
          </a:p>
          <a:p>
            <a:pPr marL="0" indent="0">
              <a:buNone/>
            </a:pPr>
            <a:r>
              <a:rPr lang="ja-JP" altLang="en-US" sz="2400" dirty="0"/>
              <a:t>製造販売承認書（未日局収載品）には標準品の規定がされている。</a:t>
            </a:r>
            <a:endParaRPr lang="en-US" altLang="ja-JP" sz="2400" dirty="0"/>
          </a:p>
          <a:p>
            <a:pPr marL="0" indent="0">
              <a:buNone/>
            </a:pPr>
            <a:endParaRPr lang="en-US" altLang="ja-JP" sz="1000" dirty="0"/>
          </a:p>
          <a:p>
            <a:pPr marL="0" indent="0">
              <a:buNone/>
            </a:pPr>
            <a:r>
              <a:rPr lang="ja-JP" altLang="en-US" sz="2400" dirty="0">
                <a:solidFill>
                  <a:srgbClr val="000099"/>
                </a:solidFill>
              </a:rPr>
              <a:t>従来は原則として含量を表示していなかったが、現在は純度が</a:t>
            </a:r>
            <a:r>
              <a:rPr lang="en-US" altLang="ja-JP" sz="2400" dirty="0">
                <a:solidFill>
                  <a:srgbClr val="000099"/>
                </a:solidFill>
              </a:rPr>
              <a:t>99.5%</a:t>
            </a:r>
            <a:r>
              <a:rPr lang="ja-JP" altLang="en-US" sz="2400" dirty="0">
                <a:solidFill>
                  <a:srgbClr val="000099"/>
                </a:solidFill>
              </a:rPr>
              <a:t>以下の場合にはその純度が表示され、含量算出にはその純度で補正する旨が標準品の添付文書に記載されている</a:t>
            </a:r>
            <a:r>
              <a:rPr lang="ja-JP" altLang="en-US" sz="2400" dirty="0"/>
              <a:t>。純度が</a:t>
            </a:r>
            <a:r>
              <a:rPr lang="en-US" altLang="ja-JP" sz="2400" dirty="0"/>
              <a:t>99.5%</a:t>
            </a:r>
            <a:r>
              <a:rPr lang="ja-JP" altLang="en-US" sz="2400" dirty="0"/>
              <a:t>以上の場合は純度表示はなく、定量に際して純度</a:t>
            </a:r>
            <a:r>
              <a:rPr lang="en-US" altLang="ja-JP" sz="2400" dirty="0"/>
              <a:t>100%</a:t>
            </a:r>
            <a:r>
              <a:rPr lang="ja-JP" altLang="en-US" sz="2400" dirty="0"/>
              <a:t>として取り扱うことが認められている。</a:t>
            </a:r>
          </a:p>
          <a:p>
            <a:pPr marL="0" indent="0">
              <a:buNone/>
            </a:pPr>
            <a:endParaRPr kumimoji="1" lang="ja-JP" altLang="en-US" dirty="0"/>
          </a:p>
        </p:txBody>
      </p:sp>
    </p:spTree>
    <p:extLst>
      <p:ext uri="{BB962C8B-B14F-4D97-AF65-F5344CB8AC3E}">
        <p14:creationId xmlns:p14="http://schemas.microsoft.com/office/powerpoint/2010/main" val="4037004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228600"/>
            <a:ext cx="7772400" cy="392088"/>
          </a:xfrm>
        </p:spPr>
        <p:txBody>
          <a:bodyPr>
            <a:normAutofit fontScale="90000"/>
          </a:bodyPr>
          <a:lstStyle/>
          <a:p>
            <a:r>
              <a:rPr lang="ja-JP" altLang="en-US" sz="3200" dirty="0"/>
              <a:t>１）	国の標準品とのトレーサビリティ</a:t>
            </a:r>
          </a:p>
        </p:txBody>
      </p:sp>
      <p:sp>
        <p:nvSpPr>
          <p:cNvPr id="3" name="コンテンツ プレースホルダー 2"/>
          <p:cNvSpPr>
            <a:spLocks noGrp="1"/>
          </p:cNvSpPr>
          <p:nvPr>
            <p:ph idx="1"/>
          </p:nvPr>
        </p:nvSpPr>
        <p:spPr>
          <a:xfrm>
            <a:off x="1524000" y="836712"/>
            <a:ext cx="9144000" cy="6021288"/>
          </a:xfrm>
        </p:spPr>
        <p:txBody>
          <a:bodyPr/>
          <a:lstStyle/>
          <a:p>
            <a:pPr marL="0" indent="0">
              <a:buNone/>
            </a:pPr>
            <a:r>
              <a:rPr kumimoji="1" lang="ja-JP" altLang="en-US" dirty="0" smtClean="0">
                <a:solidFill>
                  <a:srgbClr val="000099"/>
                </a:solidFill>
              </a:rPr>
              <a:t>トレーサビリティ</a:t>
            </a:r>
            <a:endParaRPr kumimoji="1" lang="en-US" altLang="ja-JP" dirty="0" smtClean="0">
              <a:solidFill>
                <a:srgbClr val="000099"/>
              </a:solidFill>
            </a:endParaRPr>
          </a:p>
          <a:p>
            <a:pPr marL="0" indent="0">
              <a:buNone/>
            </a:pPr>
            <a:r>
              <a:rPr lang="ja-JP" altLang="en-US" dirty="0"/>
              <a:t>　</a:t>
            </a:r>
            <a:r>
              <a:rPr lang="ja-JP" altLang="en-US" dirty="0" smtClean="0"/>
              <a:t>必ず基本からのトレースが出来ていないといけない</a:t>
            </a:r>
            <a:endParaRPr lang="en-US" altLang="ja-JP" dirty="0" smtClean="0"/>
          </a:p>
          <a:p>
            <a:pPr marL="0" indent="0">
              <a:buNone/>
            </a:pPr>
            <a:r>
              <a:rPr kumimoji="1" lang="ja-JP" altLang="en-US" dirty="0" smtClean="0"/>
              <a:t>　重さ；国際キログラム原器⇒日本国キログラム原器</a:t>
            </a:r>
            <a:endParaRPr kumimoji="1" lang="en-US" altLang="ja-JP" dirty="0" smtClean="0"/>
          </a:p>
          <a:p>
            <a:pPr marL="0" indent="0">
              <a:buNone/>
            </a:pPr>
            <a:r>
              <a:rPr lang="ja-JP" altLang="en-US" dirty="0"/>
              <a:t>　</a:t>
            </a:r>
            <a:r>
              <a:rPr lang="ja-JP" altLang="en-US" dirty="0" smtClean="0"/>
              <a:t>日本国キログラム原器⇒秤へ</a:t>
            </a:r>
            <a:endParaRPr lang="en-US" altLang="ja-JP" dirty="0" smtClean="0"/>
          </a:p>
          <a:p>
            <a:pPr marL="0" indent="0">
              <a:buNone/>
            </a:pPr>
            <a:r>
              <a:rPr kumimoji="1" lang="ja-JP" altLang="en-US" dirty="0"/>
              <a:t>　</a:t>
            </a:r>
            <a:r>
              <a:rPr lang="ja-JP" altLang="en-US" dirty="0"/>
              <a:t>（プランク定数による</a:t>
            </a:r>
            <a:r>
              <a:rPr lang="ja-JP" altLang="en-US" dirty="0" smtClean="0"/>
              <a:t>定義への見直し）</a:t>
            </a:r>
            <a:endParaRPr lang="en-US" altLang="ja-JP" dirty="0" smtClean="0"/>
          </a:p>
          <a:p>
            <a:pPr marL="0" indent="0">
              <a:buNone/>
            </a:pPr>
            <a:r>
              <a:rPr kumimoji="1" lang="ja-JP" altLang="en-US" dirty="0" smtClean="0">
                <a:solidFill>
                  <a:srgbClr val="000099"/>
                </a:solidFill>
              </a:rPr>
              <a:t>日本薬局方に標準品があれば、かならずそれからのトレースが必要</a:t>
            </a:r>
            <a:endParaRPr kumimoji="1" lang="en-US" altLang="ja-JP" dirty="0" smtClean="0">
              <a:solidFill>
                <a:srgbClr val="000099"/>
              </a:solidFill>
            </a:endParaRPr>
          </a:p>
          <a:p>
            <a:pPr marL="0" indent="0">
              <a:buNone/>
            </a:pPr>
            <a:r>
              <a:rPr lang="ja-JP" altLang="en-US" dirty="0"/>
              <a:t>　</a:t>
            </a:r>
            <a:r>
              <a:rPr lang="ja-JP" altLang="en-US" dirty="0" smtClean="0"/>
              <a:t>⇒日局標準品を使用する。</a:t>
            </a:r>
            <a:endParaRPr lang="en-US" altLang="ja-JP" dirty="0" smtClean="0"/>
          </a:p>
          <a:p>
            <a:pPr marL="0" indent="0">
              <a:buNone/>
            </a:pPr>
            <a:r>
              <a:rPr lang="ja-JP" altLang="en-US" dirty="0"/>
              <a:t>　</a:t>
            </a:r>
            <a:r>
              <a:rPr lang="ja-JP" altLang="en-US" dirty="0" smtClean="0"/>
              <a:t>　　見方を変えれば、トレースが取れれば、</a:t>
            </a:r>
            <a:endParaRPr lang="en-US" altLang="ja-JP" dirty="0" smtClean="0"/>
          </a:p>
          <a:p>
            <a:pPr marL="0" indent="0">
              <a:buNone/>
            </a:pPr>
            <a:r>
              <a:rPr lang="ja-JP" altLang="en-US" dirty="0"/>
              <a:t>　</a:t>
            </a:r>
            <a:r>
              <a:rPr lang="ja-JP" altLang="en-US" dirty="0" smtClean="0"/>
              <a:t>　　二次標準品を使っても問題ない</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482409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228600"/>
            <a:ext cx="7772400" cy="104056"/>
          </a:xfrm>
        </p:spPr>
        <p:txBody>
          <a:bodyPr>
            <a:normAutofit fontScale="90000"/>
          </a:bodyPr>
          <a:lstStyle/>
          <a:p>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1524000" y="1"/>
            <a:ext cx="9144000" cy="6857999"/>
          </a:xfrm>
          <a:prstGeom prst="rect">
            <a:avLst/>
          </a:prstGeom>
        </p:spPr>
      </p:pic>
    </p:spTree>
    <p:extLst>
      <p:ext uri="{BB962C8B-B14F-4D97-AF65-F5344CB8AC3E}">
        <p14:creationId xmlns:p14="http://schemas.microsoft.com/office/powerpoint/2010/main" val="3590829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228600"/>
            <a:ext cx="7772400" cy="248072"/>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1739900" y="228600"/>
            <a:ext cx="8928100" cy="6629400"/>
          </a:xfrm>
        </p:spPr>
        <p:txBody>
          <a:bodyPr/>
          <a:lstStyle/>
          <a:p>
            <a:pPr marL="0" indent="0">
              <a:buNone/>
            </a:pPr>
            <a:r>
              <a:rPr lang="ja-JP" altLang="en-US" dirty="0"/>
              <a:t>分類 ： 日本薬局方標準品 </a:t>
            </a:r>
          </a:p>
          <a:p>
            <a:pPr marL="0" indent="0">
              <a:buNone/>
            </a:pPr>
            <a:r>
              <a:rPr lang="ja-JP" altLang="en-US" dirty="0"/>
              <a:t>標準品名 ： トコフェロール </a:t>
            </a:r>
          </a:p>
          <a:p>
            <a:pPr marL="0" indent="0">
              <a:buNone/>
            </a:pPr>
            <a:r>
              <a:rPr lang="ja-JP" altLang="en-US" dirty="0"/>
              <a:t>  </a:t>
            </a:r>
            <a:r>
              <a:rPr lang="ja-JP" altLang="en-US" dirty="0" smtClean="0"/>
              <a:t>　　　　　　　</a:t>
            </a:r>
            <a:r>
              <a:rPr lang="en-US" altLang="ja-JP" dirty="0" err="1" smtClean="0"/>
              <a:t>Tocopherol</a:t>
            </a:r>
            <a:r>
              <a:rPr lang="en-US" altLang="ja-JP" dirty="0" smtClean="0"/>
              <a:t> </a:t>
            </a:r>
            <a:endParaRPr lang="en-US" altLang="ja-JP" dirty="0"/>
          </a:p>
          <a:p>
            <a:pPr marL="0" indent="0">
              <a:buNone/>
            </a:pPr>
            <a:r>
              <a:rPr lang="ja-JP" altLang="en-US" dirty="0"/>
              <a:t>用途 ： 下の添付文書をご確認下さい </a:t>
            </a:r>
          </a:p>
          <a:p>
            <a:pPr marL="0" indent="0">
              <a:buNone/>
            </a:pPr>
            <a:r>
              <a:rPr lang="ja-JP" altLang="en-US" dirty="0"/>
              <a:t>保存温度 ： </a:t>
            </a:r>
            <a:r>
              <a:rPr lang="en-US" altLang="ja-JP" dirty="0"/>
              <a:t>8℃</a:t>
            </a:r>
            <a:r>
              <a:rPr lang="ja-JP" altLang="en-US" dirty="0"/>
              <a:t>以下 </a:t>
            </a:r>
          </a:p>
          <a:p>
            <a:pPr marL="0" indent="0">
              <a:buNone/>
            </a:pPr>
            <a:r>
              <a:rPr lang="ja-JP" altLang="en-US" dirty="0"/>
              <a:t>包装単位 ： </a:t>
            </a:r>
            <a:r>
              <a:rPr lang="en-US" altLang="ja-JP" dirty="0"/>
              <a:t>150 mg </a:t>
            </a:r>
          </a:p>
          <a:p>
            <a:pPr marL="0" indent="0">
              <a:buNone/>
            </a:pPr>
            <a:r>
              <a:rPr lang="ja-JP" altLang="en-US" dirty="0"/>
              <a:t>価格 ： </a:t>
            </a:r>
            <a:r>
              <a:rPr lang="en-US" altLang="ja-JP" dirty="0"/>
              <a:t>22,217</a:t>
            </a:r>
            <a:r>
              <a:rPr lang="ja-JP" altLang="en-US" dirty="0"/>
              <a:t>円 </a:t>
            </a:r>
          </a:p>
          <a:p>
            <a:pPr marL="0" indent="0">
              <a:buNone/>
            </a:pPr>
            <a:r>
              <a:rPr lang="ja-JP" altLang="en-US" dirty="0"/>
              <a:t>配送温度 ： 冷蔵 </a:t>
            </a:r>
          </a:p>
          <a:p>
            <a:pPr marL="0" indent="0">
              <a:buNone/>
            </a:pPr>
            <a:r>
              <a:rPr lang="en-US" altLang="ja-JP" dirty="0"/>
              <a:t>MSDS </a:t>
            </a:r>
            <a:r>
              <a:rPr lang="ja-JP" altLang="en-US" dirty="0"/>
              <a:t>： ありません  </a:t>
            </a:r>
          </a:p>
          <a:p>
            <a:pPr marL="0" indent="0">
              <a:buNone/>
            </a:pPr>
            <a:r>
              <a:rPr lang="ja-JP" altLang="en-US" dirty="0"/>
              <a:t>注意事項 ： 本品は液体です。アンプル内の空気を不活性ガスで置換しています。 </a:t>
            </a:r>
          </a:p>
          <a:p>
            <a:pPr marL="0" indent="0">
              <a:buNone/>
            </a:pPr>
            <a:endParaRPr kumimoji="1" lang="ja-JP" altLang="en-US" dirty="0"/>
          </a:p>
        </p:txBody>
      </p:sp>
    </p:spTree>
    <p:extLst>
      <p:ext uri="{BB962C8B-B14F-4D97-AF65-F5344CB8AC3E}">
        <p14:creationId xmlns:p14="http://schemas.microsoft.com/office/powerpoint/2010/main" val="226813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228600"/>
            <a:ext cx="7772400" cy="320080"/>
          </a:xfrm>
        </p:spPr>
        <p:txBody>
          <a:bodyPr>
            <a:normAutofit fontScale="90000"/>
          </a:bodyPr>
          <a:lstStyle/>
          <a:p>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592" y="-99392"/>
            <a:ext cx="6840760" cy="7128792"/>
          </a:xfrm>
        </p:spPr>
      </p:pic>
    </p:spTree>
    <p:extLst>
      <p:ext uri="{BB962C8B-B14F-4D97-AF65-F5344CB8AC3E}">
        <p14:creationId xmlns:p14="http://schemas.microsoft.com/office/powerpoint/2010/main" val="2750560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228600"/>
            <a:ext cx="7772400" cy="248072"/>
          </a:xfrm>
        </p:spPr>
        <p:txBody>
          <a:bodyPr>
            <a:normAutofit fontScale="90000"/>
          </a:bodyPr>
          <a:lstStyle/>
          <a:p>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972300"/>
          </a:xfrm>
        </p:spPr>
      </p:pic>
    </p:spTree>
    <p:extLst>
      <p:ext uri="{BB962C8B-B14F-4D97-AF65-F5344CB8AC3E}">
        <p14:creationId xmlns:p14="http://schemas.microsoft.com/office/powerpoint/2010/main" val="4291499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pPr marL="0" indent="0">
              <a:buNone/>
            </a:pP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76200"/>
            <a:ext cx="9105900" cy="6829425"/>
          </a:xfrm>
          <a:prstGeom prst="rect">
            <a:avLst/>
          </a:prstGeom>
        </p:spPr>
      </p:pic>
    </p:spTree>
    <p:extLst>
      <p:ext uri="{BB962C8B-B14F-4D97-AF65-F5344CB8AC3E}">
        <p14:creationId xmlns:p14="http://schemas.microsoft.com/office/powerpoint/2010/main" val="2409219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8269"/>
          </a:xfrm>
        </p:spPr>
        <p:txBody>
          <a:bodyPr>
            <a:normAutofit fontScale="90000"/>
          </a:bodyPr>
          <a:lstStyle/>
          <a:p>
            <a:r>
              <a:rPr kumimoji="1" lang="ja-JP" altLang="en-US" dirty="0" smtClean="0"/>
              <a:t>日本薬局方</a:t>
            </a:r>
            <a:endParaRPr kumimoji="1" lang="ja-JP" altLang="en-US" dirty="0"/>
          </a:p>
        </p:txBody>
      </p:sp>
      <p:sp>
        <p:nvSpPr>
          <p:cNvPr id="3" name="コンテンツ プレースホルダー 2"/>
          <p:cNvSpPr>
            <a:spLocks noGrp="1"/>
          </p:cNvSpPr>
          <p:nvPr>
            <p:ph idx="1"/>
          </p:nvPr>
        </p:nvSpPr>
        <p:spPr>
          <a:xfrm>
            <a:off x="838200" y="1179870"/>
            <a:ext cx="10515600" cy="5678129"/>
          </a:xfrm>
        </p:spPr>
        <p:txBody>
          <a:bodyPr/>
          <a:lstStyle/>
          <a:p>
            <a:pPr marL="0" indent="0">
              <a:buNone/>
            </a:pPr>
            <a:r>
              <a:rPr lang="ja-JP" altLang="en-US" sz="3200" dirty="0"/>
              <a:t>日本薬局方は、薬事法第</a:t>
            </a:r>
            <a:r>
              <a:rPr lang="en-US" altLang="ja-JP" sz="3200" dirty="0"/>
              <a:t>41</a:t>
            </a:r>
            <a:r>
              <a:rPr lang="ja-JP" altLang="en-US" sz="3200" dirty="0"/>
              <a:t>条により</a:t>
            </a:r>
            <a:r>
              <a:rPr lang="ja-JP" altLang="en-US" sz="3200" dirty="0" smtClean="0"/>
              <a:t>、</a:t>
            </a:r>
            <a:endParaRPr lang="en-US" altLang="ja-JP" sz="3200" dirty="0" smtClean="0"/>
          </a:p>
          <a:p>
            <a:pPr marL="0" indent="0">
              <a:buNone/>
            </a:pPr>
            <a:r>
              <a:rPr lang="ja-JP" altLang="en-US" sz="3200" dirty="0" smtClean="0"/>
              <a:t>医</a:t>
            </a:r>
            <a:r>
              <a:rPr lang="ja-JP" altLang="en-US" sz="3200" dirty="0"/>
              <a:t>薬品の性状及び品質の適正を図るため</a:t>
            </a:r>
            <a:r>
              <a:rPr lang="ja-JP" altLang="en-US" sz="3200" dirty="0" smtClean="0"/>
              <a:t>、</a:t>
            </a:r>
            <a:endParaRPr lang="en-US" altLang="ja-JP" sz="3200" dirty="0" smtClean="0"/>
          </a:p>
          <a:p>
            <a:pPr marL="0" indent="0">
              <a:buNone/>
            </a:pPr>
            <a:r>
              <a:rPr lang="ja-JP" altLang="en-US" sz="3200" dirty="0" smtClean="0"/>
              <a:t>厚生</a:t>
            </a:r>
            <a:r>
              <a:rPr lang="ja-JP" altLang="en-US" sz="3200" dirty="0"/>
              <a:t>労働大臣が薬事・食品衛生審議会の意見を聴いて定めた医薬品の規格</a:t>
            </a:r>
            <a:r>
              <a:rPr lang="ja-JP" altLang="en-US" sz="3200" dirty="0" smtClean="0"/>
              <a:t>基準書。</a:t>
            </a:r>
            <a:endParaRPr lang="en-US" altLang="ja-JP" sz="3200" dirty="0" smtClean="0"/>
          </a:p>
          <a:p>
            <a:pPr marL="0" indent="0">
              <a:buNone/>
            </a:pPr>
            <a:r>
              <a:rPr lang="ja-JP" altLang="en-US" sz="3200" dirty="0" smtClean="0"/>
              <a:t>日本</a:t>
            </a:r>
            <a:r>
              <a:rPr lang="ja-JP" altLang="en-US" sz="3200" dirty="0"/>
              <a:t>薬局方の構成は通則、生薬総則、製剤総則、一般試験法及び医薬品各条からなり、収載医薬品については我が国で繁用されている医薬品が中心となって</a:t>
            </a:r>
            <a:r>
              <a:rPr lang="ja-JP" altLang="en-US" sz="3200" dirty="0" smtClean="0"/>
              <a:t>いる。</a:t>
            </a:r>
            <a:endParaRPr lang="ja-JP" altLang="en-US" sz="3200" dirty="0"/>
          </a:p>
          <a:p>
            <a:pPr marL="0" indent="0">
              <a:buNone/>
            </a:pPr>
            <a:r>
              <a:rPr lang="ja-JP" altLang="en-US" sz="3200" dirty="0"/>
              <a:t>　日本薬局方は</a:t>
            </a:r>
            <a:r>
              <a:rPr lang="en-US" altLang="ja-JP" sz="3200" dirty="0"/>
              <a:t>100</a:t>
            </a:r>
            <a:r>
              <a:rPr lang="ja-JP" altLang="en-US" sz="3200" dirty="0"/>
              <a:t>年有余の歴史があり、初版は明治</a:t>
            </a:r>
            <a:r>
              <a:rPr lang="en-US" altLang="ja-JP" sz="3200" dirty="0"/>
              <a:t>19</a:t>
            </a:r>
            <a:r>
              <a:rPr lang="ja-JP" altLang="en-US" sz="3200" dirty="0"/>
              <a:t>年</a:t>
            </a:r>
            <a:r>
              <a:rPr lang="en-US" altLang="ja-JP" sz="3200" dirty="0"/>
              <a:t>6</a:t>
            </a:r>
            <a:r>
              <a:rPr lang="ja-JP" altLang="en-US" sz="3200" dirty="0"/>
              <a:t>月に公布され、今日に至るまで医薬品の開発、試験技術の向上に伴って改訂が重ねられ、現在では、第十六改正日本薬局方、第一追補及び第二追補が公示されて</a:t>
            </a:r>
            <a:r>
              <a:rPr lang="ja-JP" altLang="en-US" sz="3200" dirty="0" smtClean="0"/>
              <a:t>いる。</a:t>
            </a:r>
            <a:endParaRPr lang="ja-JP" altLang="en-US" sz="3200" dirty="0"/>
          </a:p>
          <a:p>
            <a:pPr marL="0" indent="0">
              <a:buNone/>
            </a:pPr>
            <a:endParaRPr kumimoji="1" lang="ja-JP" altLang="en-US" dirty="0"/>
          </a:p>
        </p:txBody>
      </p:sp>
    </p:spTree>
    <p:extLst>
      <p:ext uri="{BB962C8B-B14F-4D97-AF65-F5344CB8AC3E}">
        <p14:creationId xmlns:p14="http://schemas.microsoft.com/office/powerpoint/2010/main" val="2901207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228600"/>
            <a:ext cx="7772400" cy="732692"/>
          </a:xfrm>
        </p:spPr>
        <p:txBody>
          <a:bodyPr>
            <a:normAutofit/>
          </a:bodyPr>
          <a:lstStyle/>
          <a:p>
            <a:r>
              <a:rPr lang="ja-JP" altLang="en-US" sz="3200" dirty="0" smtClean="0"/>
              <a:t>国</a:t>
            </a:r>
            <a:r>
              <a:rPr lang="ja-JP" altLang="en-US" sz="3200" dirty="0"/>
              <a:t>の標準品とのトレーサビリティ</a:t>
            </a:r>
          </a:p>
        </p:txBody>
      </p:sp>
      <p:sp>
        <p:nvSpPr>
          <p:cNvPr id="3" name="コンテンツ プレースホルダー 2"/>
          <p:cNvSpPr>
            <a:spLocks noGrp="1"/>
          </p:cNvSpPr>
          <p:nvPr>
            <p:ph idx="1"/>
          </p:nvPr>
        </p:nvSpPr>
        <p:spPr>
          <a:xfrm>
            <a:off x="1524000" y="1195754"/>
            <a:ext cx="9144000" cy="5662246"/>
          </a:xfrm>
        </p:spPr>
        <p:txBody>
          <a:bodyPr/>
          <a:lstStyle/>
          <a:p>
            <a:pPr marL="0" indent="0">
              <a:buNone/>
            </a:pPr>
            <a:r>
              <a:rPr lang="ja-JP" altLang="en-US" dirty="0"/>
              <a:t>［問］ＧＭＰ８－２１（標準品等） 医薬品・医薬部外品ＧＭＰ省令第８条第３項の品質管理基準書の記載事項としての一部改正施行通知第３章第３の８（１０）コの「試験検査に用いられる標準品及び試薬試液等の品質確保に関する事項」を記載する上での注意事項を示してほしい。</a:t>
            </a:r>
            <a:endParaRPr lang="en-US" altLang="ja-JP" dirty="0"/>
          </a:p>
          <a:p>
            <a:pPr marL="0" indent="0">
              <a:buNone/>
            </a:pPr>
            <a:r>
              <a:rPr lang="ja-JP" altLang="en-US" dirty="0"/>
              <a:t>⇒</a:t>
            </a:r>
            <a:endParaRPr lang="en-US" altLang="ja-JP" dirty="0"/>
          </a:p>
          <a:p>
            <a:pPr marL="0" indent="0">
              <a:buNone/>
            </a:pPr>
            <a:r>
              <a:rPr lang="ja-JP" altLang="en-US" dirty="0">
                <a:solidFill>
                  <a:srgbClr val="000099"/>
                </a:solidFill>
              </a:rPr>
              <a:t>［答］標準品及び試薬試液等が、適切に管理されるために必要な事項について、あらかじめ明記しておくこと。具体的には例えば以下の事項が挙げられる。</a:t>
            </a:r>
          </a:p>
          <a:p>
            <a:pPr marL="0" indent="0">
              <a:buNone/>
            </a:pPr>
            <a:r>
              <a:rPr lang="ja-JP" altLang="en-US" dirty="0">
                <a:solidFill>
                  <a:srgbClr val="000099"/>
                </a:solidFill>
              </a:rPr>
              <a:t>１．標準品及び試薬試液は、手順書に従って調製され、表示がなされ使用期限が適切に設定されること。</a:t>
            </a:r>
          </a:p>
        </p:txBody>
      </p:sp>
    </p:spTree>
    <p:extLst>
      <p:ext uri="{BB962C8B-B14F-4D97-AF65-F5344CB8AC3E}">
        <p14:creationId xmlns:p14="http://schemas.microsoft.com/office/powerpoint/2010/main" val="674208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228600"/>
            <a:ext cx="7772400" cy="685800"/>
          </a:xfrm>
        </p:spPr>
        <p:txBody>
          <a:bodyPr>
            <a:normAutofit/>
          </a:bodyPr>
          <a:lstStyle/>
          <a:p>
            <a:r>
              <a:rPr lang="ja-JP" altLang="en-US" sz="3200" smtClean="0"/>
              <a:t>国</a:t>
            </a:r>
            <a:r>
              <a:rPr lang="ja-JP" altLang="en-US" sz="3200" dirty="0"/>
              <a:t>の標準品とのトレーサビリティ</a:t>
            </a:r>
          </a:p>
        </p:txBody>
      </p:sp>
      <p:sp>
        <p:nvSpPr>
          <p:cNvPr id="3" name="コンテンツ プレースホルダー 2"/>
          <p:cNvSpPr>
            <a:spLocks noGrp="1"/>
          </p:cNvSpPr>
          <p:nvPr>
            <p:ph idx="1"/>
          </p:nvPr>
        </p:nvSpPr>
        <p:spPr>
          <a:xfrm>
            <a:off x="1524000" y="1125414"/>
            <a:ext cx="9144000" cy="5732585"/>
          </a:xfrm>
        </p:spPr>
        <p:txBody>
          <a:bodyPr/>
          <a:lstStyle/>
          <a:p>
            <a:pPr marL="0" indent="0">
              <a:buNone/>
            </a:pPr>
            <a:r>
              <a:rPr lang="ja-JP" altLang="en-US" dirty="0">
                <a:solidFill>
                  <a:srgbClr val="000099"/>
                </a:solidFill>
              </a:rPr>
              <a:t>２．いわゆる一次標準品の供給者についてあらかじめ文書により定めること。一次標準品についてあらかじめ定められた手順に従って使用及び保管を行い、記録を作成すること（公式に認められた供給者から入手した当該承認書の規定に適合する一次標準品は、当該供給者の定めた手順に従って保管される場合には、通例、試験検査を行うことなく使用に供することができる。）。</a:t>
            </a:r>
            <a:endParaRPr lang="en-US" altLang="ja-JP" dirty="0">
              <a:solidFill>
                <a:srgbClr val="000099"/>
              </a:solidFill>
            </a:endParaRPr>
          </a:p>
          <a:p>
            <a:pPr marL="0" indent="0">
              <a:buNone/>
            </a:pPr>
            <a:endParaRPr lang="ja-JP" altLang="en-US" sz="1000" dirty="0">
              <a:solidFill>
                <a:srgbClr val="000099"/>
              </a:solidFill>
            </a:endParaRPr>
          </a:p>
          <a:p>
            <a:pPr marL="0" indent="0">
              <a:buNone/>
            </a:pPr>
            <a:r>
              <a:rPr lang="ja-JP" altLang="en-US" dirty="0">
                <a:solidFill>
                  <a:srgbClr val="000099"/>
                </a:solidFill>
              </a:rPr>
              <a:t>３．公式に認定を受けた供給者から一次標準品を入手することができない場合には、「自家製一次標準品」を設定すること。「自家製一次標準品」については、同一性及び純度を立証するために適切な試験検査を行い、記録を作成し、これを保管すること。</a:t>
            </a:r>
          </a:p>
          <a:p>
            <a:pPr marL="0" indent="0">
              <a:buNone/>
            </a:pPr>
            <a:endParaRPr lang="ja-JP" altLang="en-US" sz="2400" dirty="0"/>
          </a:p>
        </p:txBody>
      </p:sp>
    </p:spTree>
    <p:extLst>
      <p:ext uri="{BB962C8B-B14F-4D97-AF65-F5344CB8AC3E}">
        <p14:creationId xmlns:p14="http://schemas.microsoft.com/office/powerpoint/2010/main" val="1298244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0" y="422031"/>
            <a:ext cx="7772400" cy="656491"/>
          </a:xfrm>
        </p:spPr>
        <p:txBody>
          <a:bodyPr>
            <a:normAutofit/>
          </a:bodyPr>
          <a:lstStyle/>
          <a:p>
            <a:r>
              <a:rPr lang="ja-JP" altLang="en-US" sz="3200" dirty="0"/>
              <a:t>	国の標準品とのトレーサビリティ</a:t>
            </a:r>
          </a:p>
        </p:txBody>
      </p:sp>
      <p:sp>
        <p:nvSpPr>
          <p:cNvPr id="3" name="コンテンツ プレースホルダー 2"/>
          <p:cNvSpPr>
            <a:spLocks noGrp="1"/>
          </p:cNvSpPr>
          <p:nvPr>
            <p:ph idx="1"/>
          </p:nvPr>
        </p:nvSpPr>
        <p:spPr>
          <a:xfrm>
            <a:off x="1524000" y="1406768"/>
            <a:ext cx="9144000" cy="5451231"/>
          </a:xfrm>
        </p:spPr>
        <p:txBody>
          <a:bodyPr/>
          <a:lstStyle/>
          <a:p>
            <a:pPr marL="0" indent="0">
              <a:buNone/>
            </a:pPr>
            <a:r>
              <a:rPr lang="ja-JP" altLang="en-US" sz="3200" dirty="0">
                <a:solidFill>
                  <a:srgbClr val="000099"/>
                </a:solidFill>
              </a:rPr>
              <a:t>４．いわゆる</a:t>
            </a:r>
            <a:r>
              <a:rPr lang="ja-JP" altLang="en-US" sz="3200" dirty="0">
                <a:solidFill>
                  <a:srgbClr val="C00000"/>
                </a:solidFill>
              </a:rPr>
              <a:t>二次標準品</a:t>
            </a:r>
            <a:r>
              <a:rPr lang="ja-JP" altLang="en-US" sz="3200" dirty="0">
                <a:solidFill>
                  <a:srgbClr val="000099"/>
                </a:solidFill>
              </a:rPr>
              <a:t>については、入手又は調製、試験検査、承認及び保管を適切に行うこと。二次標準品の各ロットが適切なものであるか否かについて、</a:t>
            </a:r>
            <a:r>
              <a:rPr lang="ja-JP" altLang="en-US" sz="3200" dirty="0">
                <a:solidFill>
                  <a:srgbClr val="C00000"/>
                </a:solidFill>
              </a:rPr>
              <a:t>その初回使用前に一次標準品との比較により明らかにすること</a:t>
            </a:r>
            <a:r>
              <a:rPr lang="ja-JP" altLang="en-US" sz="3200" dirty="0">
                <a:solidFill>
                  <a:srgbClr val="000099"/>
                </a:solidFill>
              </a:rPr>
              <a:t>。</a:t>
            </a:r>
            <a:endParaRPr lang="en-US" altLang="ja-JP" sz="3200" dirty="0">
              <a:solidFill>
                <a:srgbClr val="000099"/>
              </a:solidFill>
            </a:endParaRPr>
          </a:p>
          <a:p>
            <a:pPr marL="0" indent="0">
              <a:buNone/>
            </a:pPr>
            <a:r>
              <a:rPr lang="ja-JP" altLang="en-US" sz="3200" dirty="0">
                <a:solidFill>
                  <a:srgbClr val="C00000"/>
                </a:solidFill>
              </a:rPr>
              <a:t>二次標準品の各ロットはあらかじめ定められた実施計画書に従って定期的に適格性を再確認すること</a:t>
            </a:r>
            <a:r>
              <a:rPr lang="ja-JP" altLang="en-US" sz="3200" dirty="0">
                <a:solidFill>
                  <a:srgbClr val="000099"/>
                </a:solidFill>
              </a:rPr>
              <a:t>。</a:t>
            </a:r>
            <a:endParaRPr lang="en-US" altLang="ja-JP" sz="3200" dirty="0">
              <a:solidFill>
                <a:srgbClr val="000099"/>
              </a:solidFill>
            </a:endParaRPr>
          </a:p>
          <a:p>
            <a:pPr marL="0" indent="0">
              <a:buNone/>
            </a:pPr>
            <a:endParaRPr lang="ja-JP" altLang="en-US" sz="2400" dirty="0"/>
          </a:p>
        </p:txBody>
      </p:sp>
    </p:spTree>
    <p:extLst>
      <p:ext uri="{BB962C8B-B14F-4D97-AF65-F5344CB8AC3E}">
        <p14:creationId xmlns:p14="http://schemas.microsoft.com/office/powerpoint/2010/main" val="1926648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28599"/>
            <a:ext cx="9144000" cy="592015"/>
          </a:xfrm>
        </p:spPr>
        <p:txBody>
          <a:bodyPr>
            <a:normAutofit/>
          </a:bodyPr>
          <a:lstStyle/>
          <a:p>
            <a:r>
              <a:rPr lang="ja-JP" altLang="en-US" sz="3200" dirty="0"/>
              <a:t>日局標準品の純度補正がされるようになって</a:t>
            </a:r>
          </a:p>
        </p:txBody>
      </p:sp>
      <p:sp>
        <p:nvSpPr>
          <p:cNvPr id="3" name="コンテンツ プレースホルダー 2"/>
          <p:cNvSpPr>
            <a:spLocks noGrp="1"/>
          </p:cNvSpPr>
          <p:nvPr>
            <p:ph idx="1"/>
          </p:nvPr>
        </p:nvSpPr>
        <p:spPr>
          <a:xfrm>
            <a:off x="1524000" y="1031630"/>
            <a:ext cx="9144000" cy="5826369"/>
          </a:xfrm>
        </p:spPr>
        <p:txBody>
          <a:bodyPr/>
          <a:lstStyle/>
          <a:p>
            <a:pPr marL="0" indent="0">
              <a:buNone/>
            </a:pPr>
            <a:r>
              <a:rPr kumimoji="1" lang="ja-JP" altLang="en-US" dirty="0" smtClean="0"/>
              <a:t>・日局（</a:t>
            </a:r>
            <a:r>
              <a:rPr kumimoji="1" lang="en-US" altLang="ja-JP" dirty="0" smtClean="0"/>
              <a:t>JP</a:t>
            </a:r>
            <a:r>
              <a:rPr kumimoji="1" lang="ja-JP" altLang="en-US" dirty="0" smtClean="0"/>
              <a:t>）標準品用原料を影響</a:t>
            </a:r>
            <a:endParaRPr kumimoji="1" lang="en-US" altLang="ja-JP" dirty="0" smtClean="0"/>
          </a:p>
          <a:p>
            <a:pPr marL="0" indent="0">
              <a:buNone/>
            </a:pPr>
            <a:r>
              <a:rPr lang="ja-JP" altLang="en-US" dirty="0"/>
              <a:t>　</a:t>
            </a:r>
            <a:r>
              <a:rPr lang="en-US" altLang="ja-JP" dirty="0" smtClean="0"/>
              <a:t>99.3</a:t>
            </a:r>
            <a:r>
              <a:rPr lang="ja-JP" altLang="en-US" dirty="0" smtClean="0"/>
              <a:t>％で調整→</a:t>
            </a:r>
            <a:r>
              <a:rPr lang="en-US" altLang="ja-JP" dirty="0" smtClean="0"/>
              <a:t>JP</a:t>
            </a:r>
            <a:r>
              <a:rPr lang="ja-JP" altLang="en-US" dirty="0" smtClean="0"/>
              <a:t>標準品は</a:t>
            </a:r>
            <a:r>
              <a:rPr lang="en-US" altLang="ja-JP" dirty="0" smtClean="0"/>
              <a:t>100.0</a:t>
            </a:r>
            <a:r>
              <a:rPr lang="ja-JP" altLang="en-US" dirty="0" smtClean="0"/>
              <a:t>％で配布</a:t>
            </a:r>
            <a:endParaRPr lang="en-US" altLang="ja-JP" dirty="0" smtClean="0"/>
          </a:p>
          <a:p>
            <a:pPr marL="0" indent="0">
              <a:buNone/>
            </a:pPr>
            <a:r>
              <a:rPr kumimoji="1" lang="ja-JP" altLang="en-US" dirty="0" smtClean="0"/>
              <a:t>・公定書協会（レギュラトリーサイエンス）に</a:t>
            </a:r>
            <a:endParaRPr kumimoji="1" lang="en-US" altLang="ja-JP" dirty="0" smtClean="0"/>
          </a:p>
          <a:p>
            <a:pPr marL="0" indent="0">
              <a:buNone/>
            </a:pPr>
            <a:r>
              <a:rPr lang="ja-JP" altLang="en-US" dirty="0"/>
              <a:t>　</a:t>
            </a:r>
            <a:r>
              <a:rPr lang="ja-JP" altLang="en-US" dirty="0" smtClean="0"/>
              <a:t>標準品管理が国立衛研から移管</a:t>
            </a:r>
            <a:endParaRPr lang="en-US" altLang="ja-JP" dirty="0" smtClean="0"/>
          </a:p>
          <a:p>
            <a:pPr marL="0" indent="0">
              <a:buNone/>
            </a:pPr>
            <a:r>
              <a:rPr kumimoji="1" lang="ja-JP" altLang="en-US" dirty="0"/>
              <a:t>　</a:t>
            </a:r>
            <a:r>
              <a:rPr kumimoji="1" lang="en-US" altLang="ja-JP" dirty="0" smtClean="0"/>
              <a:t>99.5</a:t>
            </a:r>
            <a:r>
              <a:rPr kumimoji="1" lang="ja-JP" altLang="en-US" dirty="0" smtClean="0"/>
              <a:t>％以下の標準品は純度補正係数を設定</a:t>
            </a:r>
            <a:endParaRPr kumimoji="1" lang="en-US" altLang="ja-JP" dirty="0" smtClean="0"/>
          </a:p>
          <a:p>
            <a:pPr marL="0" indent="0">
              <a:buNone/>
            </a:pPr>
            <a:r>
              <a:rPr kumimoji="1" lang="ja-JP" altLang="en-US" dirty="0" smtClean="0"/>
              <a:t>　→</a:t>
            </a:r>
            <a:r>
              <a:rPr kumimoji="1" lang="en-US" altLang="ja-JP" dirty="0" smtClean="0"/>
              <a:t>0.7</a:t>
            </a:r>
            <a:r>
              <a:rPr kumimoji="1" lang="ja-JP" altLang="en-US" dirty="0" smtClean="0"/>
              <a:t>％含量が低下</a:t>
            </a:r>
            <a:endParaRPr kumimoji="1" lang="en-US" altLang="ja-JP" dirty="0" smtClean="0"/>
          </a:p>
          <a:p>
            <a:pPr marL="0" indent="0">
              <a:buNone/>
            </a:pPr>
            <a:endParaRPr lang="en-US" altLang="ja-JP" sz="1200" dirty="0"/>
          </a:p>
          <a:p>
            <a:pPr marL="0" indent="0">
              <a:buNone/>
            </a:pPr>
            <a:r>
              <a:rPr kumimoji="1" lang="en-US" altLang="ja-JP" dirty="0" smtClean="0">
                <a:solidFill>
                  <a:srgbClr val="0033CC"/>
                </a:solidFill>
              </a:rPr>
              <a:t>C</a:t>
            </a:r>
            <a:r>
              <a:rPr kumimoji="1" lang="ja-JP" altLang="en-US" dirty="0" smtClean="0">
                <a:solidFill>
                  <a:srgbClr val="0033CC"/>
                </a:solidFill>
              </a:rPr>
              <a:t>バルクの規格９７．０～１０１．０％</a:t>
            </a:r>
            <a:endParaRPr kumimoji="1" lang="en-US" altLang="ja-JP" dirty="0" smtClean="0">
              <a:solidFill>
                <a:srgbClr val="0033CC"/>
              </a:solidFill>
            </a:endParaRPr>
          </a:p>
          <a:p>
            <a:pPr marL="0" indent="0">
              <a:buNone/>
            </a:pPr>
            <a:r>
              <a:rPr lang="ja-JP" altLang="en-US" dirty="0" smtClean="0"/>
              <a:t>・平均値が９７．４％</a:t>
            </a:r>
            <a:endParaRPr lang="en-US" altLang="ja-JP" dirty="0" smtClean="0"/>
          </a:p>
          <a:p>
            <a:pPr marL="0" indent="0">
              <a:buNone/>
            </a:pPr>
            <a:r>
              <a:rPr kumimoji="1" lang="ja-JP" altLang="en-US" dirty="0" smtClean="0"/>
              <a:t>・経年での低下は</a:t>
            </a:r>
            <a:r>
              <a:rPr kumimoji="1" lang="ja-JP" altLang="en-US" dirty="0" err="1" smtClean="0"/>
              <a:t>無し</a:t>
            </a:r>
            <a:endParaRPr kumimoji="1" lang="en-US" altLang="ja-JP" dirty="0" smtClean="0"/>
          </a:p>
          <a:p>
            <a:pPr marL="0" indent="0">
              <a:buNone/>
            </a:pPr>
            <a:r>
              <a:rPr lang="ja-JP" altLang="en-US" dirty="0"/>
              <a:t>　</a:t>
            </a:r>
            <a:r>
              <a:rPr lang="ja-JP" altLang="en-US" dirty="0" smtClean="0"/>
              <a:t>→分析バラツキにより</a:t>
            </a:r>
            <a:r>
              <a:rPr lang="en-US" altLang="ja-JP" dirty="0" smtClean="0"/>
              <a:t>OOS</a:t>
            </a:r>
            <a:r>
              <a:rPr lang="ja-JP" altLang="en-US" dirty="0" smtClean="0"/>
              <a:t>　→　製造方法変更へ</a:t>
            </a:r>
            <a:endParaRPr kumimoji="1" lang="en-US" altLang="ja-JP" dirty="0" smtClean="0"/>
          </a:p>
        </p:txBody>
      </p:sp>
    </p:spTree>
    <p:extLst>
      <p:ext uri="{BB962C8B-B14F-4D97-AF65-F5344CB8AC3E}">
        <p14:creationId xmlns:p14="http://schemas.microsoft.com/office/powerpoint/2010/main" val="551324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8269"/>
          </a:xfrm>
        </p:spPr>
        <p:txBody>
          <a:bodyPr>
            <a:normAutofit fontScale="90000"/>
          </a:bodyPr>
          <a:lstStyle/>
          <a:p>
            <a:r>
              <a:rPr lang="zh-CN" altLang="en-US" dirty="0"/>
              <a:t>医薬品添加物</a:t>
            </a:r>
            <a:r>
              <a:rPr lang="zh-CN" altLang="en-US" dirty="0" smtClean="0"/>
              <a:t>規格</a:t>
            </a:r>
            <a:r>
              <a:rPr lang="en-US" altLang="ja-JP" dirty="0" smtClean="0"/>
              <a:t>1983</a:t>
            </a:r>
            <a:endParaRPr kumimoji="1" lang="ja-JP" altLang="en-US" dirty="0"/>
          </a:p>
        </p:txBody>
      </p:sp>
      <p:sp>
        <p:nvSpPr>
          <p:cNvPr id="3" name="コンテンツ プレースホルダー 2"/>
          <p:cNvSpPr>
            <a:spLocks noGrp="1"/>
          </p:cNvSpPr>
          <p:nvPr>
            <p:ph idx="1"/>
          </p:nvPr>
        </p:nvSpPr>
        <p:spPr>
          <a:xfrm>
            <a:off x="838200" y="1179870"/>
            <a:ext cx="10515600" cy="5678129"/>
          </a:xfrm>
        </p:spPr>
        <p:txBody>
          <a:bodyPr/>
          <a:lstStyle/>
          <a:p>
            <a:pPr marL="0" indent="0">
              <a:buNone/>
            </a:pPr>
            <a:endParaRPr lang="en-US" altLang="ja-JP" dirty="0"/>
          </a:p>
          <a:p>
            <a:pPr marL="0" indent="0">
              <a:buNone/>
            </a:pPr>
            <a:r>
              <a:rPr kumimoji="1" lang="ja-JP" altLang="en-US" dirty="0" smtClean="0"/>
              <a:t>平成</a:t>
            </a:r>
            <a:r>
              <a:rPr kumimoji="1" lang="en-US" altLang="ja-JP" dirty="0" smtClean="0"/>
              <a:t>10</a:t>
            </a:r>
            <a:r>
              <a:rPr kumimoji="1" lang="ja-JP" altLang="en-US" dirty="0" smtClean="0"/>
              <a:t>年</a:t>
            </a:r>
            <a:r>
              <a:rPr kumimoji="1" lang="en-US" altLang="ja-JP" dirty="0" smtClean="0"/>
              <a:t>3</a:t>
            </a:r>
            <a:r>
              <a:rPr kumimoji="1" lang="ja-JP" altLang="en-US" dirty="0" smtClean="0"/>
              <a:t>月</a:t>
            </a:r>
            <a:r>
              <a:rPr kumimoji="1" lang="en-US" altLang="ja-JP" dirty="0" smtClean="0"/>
              <a:t>4</a:t>
            </a:r>
            <a:r>
              <a:rPr kumimoji="1" lang="ja-JP" altLang="en-US" dirty="0" smtClean="0"/>
              <a:t>日付け医薬発第１７８号構成省医薬安全局長通知により、「医薬品添加物規格１９９８」（薬添規）として定めている。</a:t>
            </a:r>
            <a:endParaRPr kumimoji="1" lang="en-US" altLang="ja-JP" dirty="0" smtClean="0"/>
          </a:p>
          <a:p>
            <a:pPr marL="0" indent="0">
              <a:buNone/>
            </a:pPr>
            <a:r>
              <a:rPr lang="ja-JP" altLang="en-US" dirty="0" smtClean="0"/>
              <a:t>その後、随時改正（追加など）がされている。</a:t>
            </a:r>
            <a:endParaRPr lang="en-US" altLang="ja-JP" dirty="0" smtClean="0"/>
          </a:p>
          <a:p>
            <a:pPr marL="0" indent="0">
              <a:buNone/>
            </a:pPr>
            <a:endParaRPr kumimoji="1" lang="en-US" altLang="ja-JP" sz="1000" dirty="0"/>
          </a:p>
          <a:p>
            <a:pPr marL="0" indent="0">
              <a:buNone/>
            </a:pPr>
            <a:r>
              <a:rPr lang="ja-JP" altLang="en-US" dirty="0" smtClean="0">
                <a:solidFill>
                  <a:srgbClr val="002060"/>
                </a:solidFill>
              </a:rPr>
              <a:t>薬添規に記載されているものは、別紙規格として製造販売承認書に添付しなくてもよく、出典に「薬添規」と記載することでよい。</a:t>
            </a:r>
            <a:endParaRPr lang="en-US" altLang="ja-JP" dirty="0" smtClean="0">
              <a:solidFill>
                <a:srgbClr val="002060"/>
              </a:solidFill>
            </a:endParaRPr>
          </a:p>
          <a:p>
            <a:pPr marL="0" indent="0">
              <a:buNone/>
            </a:pPr>
            <a:endParaRPr kumimoji="1" lang="en-US" altLang="ja-JP" sz="1000" dirty="0"/>
          </a:p>
          <a:p>
            <a:pPr marL="0" indent="0">
              <a:buNone/>
            </a:pPr>
            <a:r>
              <a:rPr lang="ja-JP" altLang="en-US" dirty="0" smtClean="0"/>
              <a:t>改正前の規格（別紙）とするものは軽微変更届</a:t>
            </a:r>
            <a:endParaRPr lang="en-US" altLang="ja-JP" dirty="0" smtClean="0"/>
          </a:p>
          <a:p>
            <a:pPr marL="0" indent="0">
              <a:buNone/>
            </a:pPr>
            <a:r>
              <a:rPr kumimoji="1" lang="ja-JP" altLang="en-US" dirty="0" smtClean="0"/>
              <a:t>別紙規格になっていたものは読み替え（薬添規に変更）ができる</a:t>
            </a:r>
            <a:endParaRPr kumimoji="1" lang="en-US" altLang="ja-JP" dirty="0" smtClean="0"/>
          </a:p>
          <a:p>
            <a:pPr marL="0" indent="0">
              <a:buNone/>
            </a:pPr>
            <a:r>
              <a:rPr lang="ja-JP" altLang="en-US" dirty="0"/>
              <a:t>　</a:t>
            </a:r>
            <a:r>
              <a:rPr lang="ja-JP" altLang="en-US" dirty="0" smtClean="0"/>
              <a:t>　⇒同じ名称で別紙規格と薬添規（日局も）</a:t>
            </a:r>
            <a:endParaRPr kumimoji="1" lang="ja-JP" altLang="en-US" dirty="0"/>
          </a:p>
        </p:txBody>
      </p:sp>
    </p:spTree>
    <p:extLst>
      <p:ext uri="{BB962C8B-B14F-4D97-AF65-F5344CB8AC3E}">
        <p14:creationId xmlns:p14="http://schemas.microsoft.com/office/powerpoint/2010/main" val="1386300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8269"/>
          </a:xfrm>
        </p:spPr>
        <p:txBody>
          <a:bodyPr>
            <a:normAutofit fontScale="90000"/>
          </a:bodyPr>
          <a:lstStyle/>
          <a:p>
            <a:r>
              <a:rPr lang="zh-CN" altLang="en-US" dirty="0"/>
              <a:t>医薬品添加物</a:t>
            </a:r>
            <a:r>
              <a:rPr lang="zh-CN" altLang="en-US" dirty="0" smtClean="0"/>
              <a:t>事典</a:t>
            </a:r>
            <a:r>
              <a:rPr lang="ja-JP" altLang="en-US" dirty="0" smtClean="0"/>
              <a:t>　</a:t>
            </a:r>
            <a:r>
              <a:rPr lang="zh-CN" altLang="en-US" sz="3600" dirty="0" smtClean="0"/>
              <a:t>編集</a:t>
            </a:r>
            <a:r>
              <a:rPr lang="zh-CN" altLang="en-US" sz="3600" dirty="0"/>
              <a:t>：日本医薬品添加剤協会</a:t>
            </a:r>
            <a:endParaRPr kumimoji="1" lang="ja-JP" altLang="en-US" sz="3600" dirty="0"/>
          </a:p>
        </p:txBody>
      </p:sp>
      <p:sp>
        <p:nvSpPr>
          <p:cNvPr id="3" name="コンテンツ プレースホルダー 2"/>
          <p:cNvSpPr>
            <a:spLocks noGrp="1"/>
          </p:cNvSpPr>
          <p:nvPr>
            <p:ph idx="1"/>
          </p:nvPr>
        </p:nvSpPr>
        <p:spPr>
          <a:xfrm>
            <a:off x="838200" y="1179870"/>
            <a:ext cx="10515600" cy="5678129"/>
          </a:xfrm>
        </p:spPr>
        <p:txBody>
          <a:bodyPr>
            <a:normAutofit/>
          </a:bodyPr>
          <a:lstStyle/>
          <a:p>
            <a:pPr marL="0" indent="0">
              <a:buNone/>
            </a:pPr>
            <a:r>
              <a:rPr lang="ja-JP" altLang="en-US" sz="3200" dirty="0"/>
              <a:t>医薬品添加物として承認された１２２８品目が</a:t>
            </a:r>
            <a:r>
              <a:rPr lang="ja-JP" altLang="en-US" sz="3200" dirty="0" smtClean="0"/>
              <a:t>収載</a:t>
            </a:r>
            <a:endParaRPr lang="en-US" altLang="ja-JP" sz="3200" dirty="0" smtClean="0"/>
          </a:p>
          <a:p>
            <a:pPr marL="0" indent="0">
              <a:buNone/>
            </a:pPr>
            <a:endParaRPr kumimoji="1" lang="en-US" altLang="ja-JP" sz="1000" dirty="0"/>
          </a:p>
          <a:p>
            <a:pPr marL="0" indent="0">
              <a:buNone/>
            </a:pPr>
            <a:r>
              <a:rPr lang="ja-JP" altLang="en-US" sz="3200" b="1" dirty="0">
                <a:solidFill>
                  <a:srgbClr val="002060"/>
                </a:solidFill>
              </a:rPr>
              <a:t>本書の記載事項</a:t>
            </a:r>
          </a:p>
          <a:p>
            <a:pPr marL="0" indent="0">
              <a:buNone/>
            </a:pPr>
            <a:r>
              <a:rPr lang="ja-JP" altLang="en-US" sz="3200" dirty="0"/>
              <a:t>　成分名・成分コード・英名・別名・化学名・構造式・参考文献・公定書規格・貯法・用途・投与経路・最大使用量・商品名・メーカー（取扱業者</a:t>
            </a:r>
            <a:r>
              <a:rPr lang="ja-JP" altLang="en-US" sz="3200" dirty="0" smtClean="0"/>
              <a:t>）</a:t>
            </a:r>
            <a:endParaRPr lang="en-US" altLang="ja-JP" sz="3200" dirty="0" smtClean="0"/>
          </a:p>
          <a:p>
            <a:pPr marL="0" indent="0">
              <a:buNone/>
            </a:pPr>
            <a:endParaRPr kumimoji="1" lang="en-US" altLang="ja-JP" sz="1000" dirty="0"/>
          </a:p>
          <a:p>
            <a:pPr marL="0" indent="0">
              <a:buNone/>
            </a:pPr>
            <a:r>
              <a:rPr lang="ja-JP" altLang="en-US" sz="3200" b="1" dirty="0" smtClean="0">
                <a:solidFill>
                  <a:schemeClr val="accent6">
                    <a:lumMod val="50000"/>
                  </a:schemeClr>
                </a:solidFill>
              </a:rPr>
              <a:t>医薬品に添加剤を使用できるのは、使用前例があるものに限定されている。新たな添加剤を医薬品に使うためには申請</a:t>
            </a:r>
            <a:r>
              <a:rPr lang="en-US" altLang="ja-JP" sz="3200" b="1" dirty="0" smtClean="0">
                <a:solidFill>
                  <a:schemeClr val="accent6">
                    <a:lumMod val="50000"/>
                  </a:schemeClr>
                </a:solidFill>
              </a:rPr>
              <a:t>/</a:t>
            </a:r>
            <a:r>
              <a:rPr lang="ja-JP" altLang="en-US" sz="3200" b="1" dirty="0" smtClean="0">
                <a:solidFill>
                  <a:schemeClr val="accent6">
                    <a:lumMod val="50000"/>
                  </a:schemeClr>
                </a:solidFill>
              </a:rPr>
              <a:t>許可が必要になる。</a:t>
            </a:r>
            <a:endParaRPr kumimoji="1" lang="ja-JP" altLang="en-US" sz="3200" b="1" dirty="0">
              <a:solidFill>
                <a:schemeClr val="accent6">
                  <a:lumMod val="50000"/>
                </a:schemeClr>
              </a:solidFill>
            </a:endParaRPr>
          </a:p>
        </p:txBody>
      </p:sp>
    </p:spTree>
    <p:extLst>
      <p:ext uri="{BB962C8B-B14F-4D97-AF65-F5344CB8AC3E}">
        <p14:creationId xmlns:p14="http://schemas.microsoft.com/office/powerpoint/2010/main" val="125157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666506"/>
          </a:xfrm>
        </p:spPr>
        <p:txBody>
          <a:bodyPr>
            <a:normAutofit/>
          </a:bodyPr>
          <a:lstStyle/>
          <a:p>
            <a:r>
              <a:rPr lang="ja-JP" altLang="en-US" sz="3600" dirty="0"/>
              <a:t>使用前例のない添加剤を使用する場合</a:t>
            </a:r>
            <a:endParaRPr kumimoji="1" lang="ja-JP" altLang="en-US" sz="3600" dirty="0"/>
          </a:p>
        </p:txBody>
      </p:sp>
      <p:sp>
        <p:nvSpPr>
          <p:cNvPr id="3" name="コンテンツ プレースホルダー 2"/>
          <p:cNvSpPr>
            <a:spLocks noGrp="1"/>
          </p:cNvSpPr>
          <p:nvPr>
            <p:ph idx="1"/>
          </p:nvPr>
        </p:nvSpPr>
        <p:spPr>
          <a:xfrm>
            <a:off x="838200" y="1242646"/>
            <a:ext cx="10515600" cy="4934317"/>
          </a:xfrm>
        </p:spPr>
        <p:txBody>
          <a:bodyPr>
            <a:normAutofit/>
          </a:bodyPr>
          <a:lstStyle/>
          <a:p>
            <a:pPr marL="0" indent="0">
              <a:buNone/>
            </a:pPr>
            <a:r>
              <a:rPr lang="ja-JP" altLang="en-US" sz="3200" dirty="0"/>
              <a:t>使用前例のない添加剤を使用する場合は、起源又は発見の経緯及び外国における使用</a:t>
            </a:r>
            <a:r>
              <a:rPr lang="ja-JP" altLang="en-US" sz="3200" dirty="0" smtClean="0"/>
              <a:t>状況</a:t>
            </a:r>
            <a:r>
              <a:rPr lang="ja-JP" altLang="en-US" sz="3200" dirty="0"/>
              <a:t>等に関する資料、製造方法並びに規格及び試験方法に関する資料、安定性に関する資料</a:t>
            </a:r>
            <a:r>
              <a:rPr lang="ja-JP" altLang="en-US" sz="3200" dirty="0" smtClean="0"/>
              <a:t>、</a:t>
            </a:r>
            <a:r>
              <a:rPr lang="ja-JP" altLang="en-US" sz="3200" dirty="0" smtClean="0">
                <a:solidFill>
                  <a:srgbClr val="C00000"/>
                </a:solidFill>
              </a:rPr>
              <a:t>毒性</a:t>
            </a:r>
            <a:r>
              <a:rPr lang="ja-JP" altLang="en-US" sz="3200" dirty="0">
                <a:solidFill>
                  <a:srgbClr val="C00000"/>
                </a:solidFill>
              </a:rPr>
              <a:t>（単回投与毒性、反復投与毒性、生殖発生毒性、遺伝毒性）に関する資料（必要に</a:t>
            </a:r>
            <a:r>
              <a:rPr lang="ja-JP" altLang="en-US" sz="3200" dirty="0" smtClean="0">
                <a:solidFill>
                  <a:srgbClr val="C00000"/>
                </a:solidFill>
              </a:rPr>
              <a:t>応じ</a:t>
            </a:r>
            <a:r>
              <a:rPr lang="ja-JP" altLang="en-US" sz="3200" dirty="0">
                <a:solidFill>
                  <a:srgbClr val="C00000"/>
                </a:solidFill>
              </a:rPr>
              <a:t>、局所刺激に関する資料：皮膚一次、累積刺激、眼粘膜刺激、ヒトパッチテスト）等</a:t>
            </a:r>
            <a:r>
              <a:rPr lang="ja-JP" altLang="en-US" sz="3200" dirty="0" smtClean="0">
                <a:solidFill>
                  <a:srgbClr val="C00000"/>
                </a:solidFill>
              </a:rPr>
              <a:t>の安全性</a:t>
            </a:r>
            <a:r>
              <a:rPr lang="ja-JP" altLang="en-US" sz="3200" dirty="0">
                <a:solidFill>
                  <a:srgbClr val="C00000"/>
                </a:solidFill>
              </a:rPr>
              <a:t>に関する試験データ</a:t>
            </a:r>
            <a:r>
              <a:rPr lang="ja-JP" altLang="en-US" sz="3200" dirty="0"/>
              <a:t>を厚生労働省に提出し、審査を受け承認を取得する必要がある。</a:t>
            </a:r>
            <a:endParaRPr kumimoji="1" lang="ja-JP" altLang="en-US" sz="3200" dirty="0"/>
          </a:p>
        </p:txBody>
      </p:sp>
    </p:spTree>
    <p:extLst>
      <p:ext uri="{BB962C8B-B14F-4D97-AF65-F5344CB8AC3E}">
        <p14:creationId xmlns:p14="http://schemas.microsoft.com/office/powerpoint/2010/main" val="2875015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8269"/>
          </a:xfrm>
        </p:spPr>
        <p:txBody>
          <a:bodyPr>
            <a:normAutofit fontScale="90000"/>
          </a:bodyPr>
          <a:lstStyle/>
          <a:p>
            <a:r>
              <a:rPr lang="ja-JP" altLang="en-US" dirty="0"/>
              <a:t>局外規（日本薬局方外医薬品規格</a:t>
            </a:r>
            <a:r>
              <a:rPr lang="ja-JP" altLang="en-US" dirty="0" smtClean="0"/>
              <a:t>）</a:t>
            </a:r>
            <a:endParaRPr kumimoji="1" lang="ja-JP" altLang="en-US" dirty="0"/>
          </a:p>
        </p:txBody>
      </p:sp>
      <p:sp>
        <p:nvSpPr>
          <p:cNvPr id="3" name="コンテンツ プレースホルダー 2"/>
          <p:cNvSpPr>
            <a:spLocks noGrp="1"/>
          </p:cNvSpPr>
          <p:nvPr>
            <p:ph idx="1"/>
          </p:nvPr>
        </p:nvSpPr>
        <p:spPr>
          <a:xfrm>
            <a:off x="838200" y="1179870"/>
            <a:ext cx="10515600" cy="5678129"/>
          </a:xfrm>
        </p:spPr>
        <p:txBody>
          <a:bodyPr/>
          <a:lstStyle/>
          <a:p>
            <a:pPr marL="0" indent="0">
              <a:buNone/>
            </a:pPr>
            <a:r>
              <a:rPr lang="ja-JP" altLang="en-US" dirty="0" smtClean="0"/>
              <a:t>日本</a:t>
            </a:r>
            <a:r>
              <a:rPr lang="ja-JP" altLang="en-US" dirty="0"/>
              <a:t>薬局方に収載されていない成分のうち重要なものについて作成された</a:t>
            </a:r>
            <a:r>
              <a:rPr lang="ja-JP" altLang="en-US" dirty="0" smtClean="0"/>
              <a:t>規格</a:t>
            </a:r>
            <a:endParaRPr kumimoji="1" lang="en-US" altLang="ja-JP" dirty="0" smtClean="0"/>
          </a:p>
          <a:p>
            <a:pPr marL="0" indent="0">
              <a:buNone/>
            </a:pPr>
            <a:endParaRPr lang="en-US" altLang="ja-JP" sz="1000" dirty="0"/>
          </a:p>
          <a:p>
            <a:pPr marL="0" indent="0">
              <a:buNone/>
            </a:pPr>
            <a:r>
              <a:rPr lang="ja-JP" altLang="en-US" dirty="0" smtClean="0"/>
              <a:t>品質再評価で設定された製剤の溶出性試験が、</a:t>
            </a:r>
            <a:endParaRPr lang="en-US" altLang="ja-JP" dirty="0" smtClean="0"/>
          </a:p>
          <a:p>
            <a:pPr marL="0" indent="0">
              <a:buNone/>
            </a:pPr>
            <a:r>
              <a:rPr lang="ja-JP" altLang="en-US" dirty="0" smtClean="0"/>
              <a:t>局外規の第三部として収載された。</a:t>
            </a:r>
            <a:endParaRPr lang="en-US" altLang="ja-JP" dirty="0" smtClean="0"/>
          </a:p>
          <a:p>
            <a:pPr marL="0" indent="0">
              <a:buNone/>
            </a:pPr>
            <a:endParaRPr lang="en-US" altLang="ja-JP" sz="1000" dirty="0"/>
          </a:p>
          <a:p>
            <a:pPr marL="0" indent="0">
              <a:buNone/>
            </a:pPr>
            <a:r>
              <a:rPr lang="ja-JP" altLang="en-US" b="1" dirty="0" smtClean="0">
                <a:solidFill>
                  <a:schemeClr val="accent5">
                    <a:lumMod val="75000"/>
                  </a:schemeClr>
                </a:solidFill>
              </a:rPr>
              <a:t>局外規はジェネリック医薬品の規格を統一するために、</a:t>
            </a:r>
            <a:endParaRPr lang="en-US" altLang="ja-JP" b="1" dirty="0" smtClean="0">
              <a:solidFill>
                <a:schemeClr val="accent5">
                  <a:lumMod val="75000"/>
                </a:schemeClr>
              </a:solidFill>
            </a:endParaRPr>
          </a:p>
          <a:p>
            <a:pPr marL="0" indent="0">
              <a:buNone/>
            </a:pPr>
            <a:r>
              <a:rPr lang="ja-JP" altLang="en-US" b="1" dirty="0" smtClean="0">
                <a:solidFill>
                  <a:schemeClr val="accent5">
                    <a:lumMod val="75000"/>
                  </a:schemeClr>
                </a:solidFill>
              </a:rPr>
              <a:t>先発メーカーに審査管理課から依頼されて作成したもの</a:t>
            </a:r>
            <a:endParaRPr lang="en-US" altLang="ja-JP" b="1" dirty="0" smtClean="0">
              <a:solidFill>
                <a:schemeClr val="accent5">
                  <a:lumMod val="75000"/>
                </a:schemeClr>
              </a:solidFill>
            </a:endParaRPr>
          </a:p>
          <a:p>
            <a:pPr marL="0" indent="0">
              <a:buNone/>
            </a:pPr>
            <a:r>
              <a:rPr lang="ja-JP" altLang="en-US" dirty="0" smtClean="0"/>
              <a:t>　・局外規に掲載されるとジェネリックメーカー助かる</a:t>
            </a:r>
            <a:endParaRPr lang="en-US" altLang="ja-JP" dirty="0" smtClean="0"/>
          </a:p>
          <a:p>
            <a:pPr marL="0" indent="0">
              <a:buNone/>
            </a:pPr>
            <a:r>
              <a:rPr lang="ja-JP" altLang="en-US" dirty="0"/>
              <a:t>　</a:t>
            </a:r>
            <a:r>
              <a:rPr lang="ja-JP" altLang="en-US" dirty="0" smtClean="0"/>
              <a:t>・先発メーカーは協力したくないが、当局に協力する　</a:t>
            </a:r>
            <a:endParaRPr lang="en-US" altLang="ja-JP" dirty="0" smtClean="0"/>
          </a:p>
          <a:p>
            <a:pPr marL="0" indent="0">
              <a:buNone/>
            </a:pPr>
            <a:r>
              <a:rPr kumimoji="1" lang="ja-JP" altLang="en-US" dirty="0" smtClean="0">
                <a:solidFill>
                  <a:srgbClr val="C00000"/>
                </a:solidFill>
              </a:rPr>
              <a:t>余談</a:t>
            </a:r>
            <a:r>
              <a:rPr kumimoji="1" lang="ja-JP" altLang="en-US" dirty="0" smtClean="0"/>
              <a:t>；</a:t>
            </a:r>
            <a:endParaRPr kumimoji="1" lang="en-US" altLang="ja-JP" dirty="0" smtClean="0"/>
          </a:p>
          <a:p>
            <a:pPr marL="0" indent="0">
              <a:buNone/>
            </a:pPr>
            <a:r>
              <a:rPr lang="ja-JP" altLang="en-US" dirty="0" smtClean="0"/>
              <a:t>業界から日局委員会への参加は参考人、局外規は委員</a:t>
            </a:r>
            <a:endParaRPr kumimoji="1" lang="ja-JP" altLang="en-US" dirty="0"/>
          </a:p>
        </p:txBody>
      </p:sp>
    </p:spTree>
    <p:extLst>
      <p:ext uri="{BB962C8B-B14F-4D97-AF65-F5344CB8AC3E}">
        <p14:creationId xmlns:p14="http://schemas.microsoft.com/office/powerpoint/2010/main" val="3878282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8269"/>
          </a:xfrm>
        </p:spPr>
        <p:txBody>
          <a:bodyPr>
            <a:normAutofit fontScale="90000"/>
          </a:bodyPr>
          <a:lstStyle/>
          <a:p>
            <a:r>
              <a:rPr kumimoji="1" lang="ja-JP" altLang="en-US" dirty="0" smtClean="0"/>
              <a:t>食品添加物</a:t>
            </a:r>
            <a:endParaRPr kumimoji="1" lang="ja-JP" altLang="en-US" dirty="0"/>
          </a:p>
        </p:txBody>
      </p:sp>
      <p:sp>
        <p:nvSpPr>
          <p:cNvPr id="3" name="コンテンツ プレースホルダー 2"/>
          <p:cNvSpPr>
            <a:spLocks noGrp="1"/>
          </p:cNvSpPr>
          <p:nvPr>
            <p:ph idx="1"/>
          </p:nvPr>
        </p:nvSpPr>
        <p:spPr>
          <a:xfrm>
            <a:off x="838200" y="1179870"/>
            <a:ext cx="10515600" cy="5678129"/>
          </a:xfrm>
        </p:spPr>
        <p:txBody>
          <a:bodyPr>
            <a:normAutofit lnSpcReduction="10000"/>
          </a:bodyPr>
          <a:lstStyle/>
          <a:p>
            <a:pPr marL="0" indent="0">
              <a:buNone/>
            </a:pPr>
            <a:r>
              <a:rPr lang="ja-JP" altLang="en-US" sz="3200" dirty="0"/>
              <a:t>食品添加物は、</a:t>
            </a:r>
            <a:r>
              <a:rPr lang="ja-JP" altLang="en-US" sz="3200" b="1" dirty="0">
                <a:solidFill>
                  <a:srgbClr val="002060"/>
                </a:solidFill>
              </a:rPr>
              <a:t>保存料、甘味料、着色料、香料など、食品の製造過程または食品の加工・保存の目的で使用される</a:t>
            </a:r>
            <a:r>
              <a:rPr lang="ja-JP" altLang="en-US" sz="3200" dirty="0" smtClean="0"/>
              <a:t>もの</a:t>
            </a:r>
            <a:endParaRPr lang="ja-JP" altLang="en-US" sz="3200" dirty="0"/>
          </a:p>
          <a:p>
            <a:pPr marL="0" indent="0">
              <a:buNone/>
            </a:pPr>
            <a:r>
              <a:rPr lang="ja-JP" altLang="en-US" sz="3200" dirty="0"/>
              <a:t>　厚生労働省は、食品添加物の安全性について食品安全委員会による評価を受け、人の健康を損なうおそれのない場合に限って、成分の規格や、使用の基準を定めたうえで、使用を認めて</a:t>
            </a:r>
            <a:r>
              <a:rPr lang="ja-JP" altLang="en-US" sz="3200" dirty="0" smtClean="0"/>
              <a:t>いる。</a:t>
            </a:r>
            <a:endParaRPr lang="ja-JP" altLang="en-US" sz="3200" dirty="0"/>
          </a:p>
          <a:p>
            <a:pPr marL="0" indent="0">
              <a:buNone/>
            </a:pPr>
            <a:endParaRPr kumimoji="1" lang="en-US" altLang="ja-JP" sz="1000" dirty="0" smtClean="0"/>
          </a:p>
          <a:p>
            <a:pPr marL="0" indent="0">
              <a:buNone/>
            </a:pPr>
            <a:r>
              <a:rPr lang="ja-JP" altLang="en-US" sz="3200" dirty="0" smtClean="0"/>
              <a:t>天然物は食品になる（食するかどうか、安全かは別）ので、添加しても問題ない。</a:t>
            </a:r>
            <a:endParaRPr lang="en-US" altLang="ja-JP" sz="3200" dirty="0" smtClean="0"/>
          </a:p>
          <a:p>
            <a:pPr marL="0" indent="0">
              <a:buNone/>
            </a:pPr>
            <a:r>
              <a:rPr kumimoji="1" lang="ja-JP" altLang="en-US" sz="3200" dirty="0" smtClean="0"/>
              <a:t>天然物でないものを食品に添加する時は、認めらえたものだけ使用できる。</a:t>
            </a:r>
            <a:endParaRPr kumimoji="1" lang="en-US" altLang="ja-JP" sz="3200" dirty="0" smtClean="0"/>
          </a:p>
          <a:p>
            <a:pPr marL="0" indent="0">
              <a:buNone/>
            </a:pPr>
            <a:r>
              <a:rPr lang="ja-JP" altLang="en-US" sz="3200" dirty="0" smtClean="0"/>
              <a:t>食品として販売する場合、食品衛生法に従う。</a:t>
            </a:r>
            <a:endParaRPr kumimoji="1" lang="ja-JP" altLang="en-US" sz="3200" dirty="0"/>
          </a:p>
        </p:txBody>
      </p:sp>
    </p:spTree>
    <p:extLst>
      <p:ext uri="{BB962C8B-B14F-4D97-AF65-F5344CB8AC3E}">
        <p14:creationId xmlns:p14="http://schemas.microsoft.com/office/powerpoint/2010/main" val="1763565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2636</Words>
  <Application>Microsoft Office PowerPoint</Application>
  <PresentationFormat>ワイド画面</PresentationFormat>
  <Paragraphs>301</Paragraphs>
  <Slides>43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43</vt:i4>
      </vt:variant>
    </vt:vector>
  </HeadingPairs>
  <TitlesOfParts>
    <vt:vector size="50" baseType="lpstr">
      <vt:lpstr>ＭＳ Ｐゴシック</vt:lpstr>
      <vt:lpstr>新細明體</vt:lpstr>
      <vt:lpstr>宋体</vt:lpstr>
      <vt:lpstr>Arial</vt:lpstr>
      <vt:lpstr>Calibri</vt:lpstr>
      <vt:lpstr>Calibri Light</vt:lpstr>
      <vt:lpstr>Office テーマ</vt:lpstr>
      <vt:lpstr>公定書に関して 局方とは、各局方の違い、 局方とICHの関係、局方と食添の違いは 日局標準品とのトレーサビリィティ</vt:lpstr>
      <vt:lpstr>法律，政令，省令，通知</vt:lpstr>
      <vt:lpstr>公定書？</vt:lpstr>
      <vt:lpstr>日本薬局方</vt:lpstr>
      <vt:lpstr>医薬品添加物規格1983</vt:lpstr>
      <vt:lpstr>医薬品添加物事典　編集：日本医薬品添加剤協会</vt:lpstr>
      <vt:lpstr>使用前例のない添加剤を使用する場合</vt:lpstr>
      <vt:lpstr>局外規（日本薬局方外医薬品規格）</vt:lpstr>
      <vt:lpstr>食品添加物</vt:lpstr>
      <vt:lpstr>食品添加物公定書</vt:lpstr>
      <vt:lpstr>各国の薬局方　JP、UEP、EP、CPなど</vt:lpstr>
      <vt:lpstr>物質が異なるので他局方で試験すると不適合</vt:lpstr>
      <vt:lpstr>物質は同じだが、試験方法が異なっているので試験が必要</vt:lpstr>
      <vt:lpstr>３局の保証とは（原薬や日局品の場合）</vt:lpstr>
      <vt:lpstr>日本薬局方の温度に関する規定</vt:lpstr>
      <vt:lpstr>ICH　日米EU医薬品規制調和国際会議</vt:lpstr>
      <vt:lpstr>ICHの目的と役割</vt:lpstr>
      <vt:lpstr>ICHでハーモナイズされた規格は？</vt:lpstr>
      <vt:lpstr>ICH</vt:lpstr>
      <vt:lpstr>ICH</vt:lpstr>
      <vt:lpstr>ICH</vt:lpstr>
      <vt:lpstr>ICH</vt:lpstr>
      <vt:lpstr>医薬品申請において</vt:lpstr>
      <vt:lpstr>公定書は変更可能</vt:lpstr>
      <vt:lpstr>残留溶媒</vt:lpstr>
      <vt:lpstr>「第十七改正日本薬局方医薬品各条 原案作成要領の実務ガイド」のＱ＆Ａ集</vt:lpstr>
      <vt:lpstr>PowerPoint プレゼンテーション</vt:lpstr>
      <vt:lpstr>１６局第二追補　濁度試験</vt:lpstr>
      <vt:lpstr>５）純度試験　（１）溶状</vt:lpstr>
      <vt:lpstr>＜設定例＞</vt:lpstr>
      <vt:lpstr>＜設定例＞</vt:lpstr>
      <vt:lpstr>濁度試験　解説（広川書店）</vt:lpstr>
      <vt:lpstr>国の標準品とのトレーサビリティ　（参考）</vt:lpstr>
      <vt:lpstr>１） 国の標準品とのトレーサビリティ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国の標準品とのトレーサビリティ</vt:lpstr>
      <vt:lpstr>国の標準品とのトレーサビリティ</vt:lpstr>
      <vt:lpstr> 国の標準品とのトレーサビリティ</vt:lpstr>
      <vt:lpstr>日局標準品の純度補正がされるようになって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原料等の供給者管理（GMP省令第11条（品質管理））</dc:title>
  <dc:creator>脇坂盛雄</dc:creator>
  <cp:lastModifiedBy>脇坂盛雄</cp:lastModifiedBy>
  <cp:revision>83</cp:revision>
  <dcterms:created xsi:type="dcterms:W3CDTF">2015-05-08T00:26:55Z</dcterms:created>
  <dcterms:modified xsi:type="dcterms:W3CDTF">2015-06-04T07:02:13Z</dcterms:modified>
</cp:coreProperties>
</file>