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60" r:id="rId4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00" autoAdjust="0"/>
    <p:restoredTop sz="94660"/>
  </p:normalViewPr>
  <p:slideViewPr>
    <p:cSldViewPr snapToGrid="0">
      <p:cViewPr varScale="1">
        <p:scale>
          <a:sx n="37" d="100"/>
          <a:sy n="37" d="100"/>
        </p:scale>
        <p:origin x="60" y="8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03810-B54D-4D63-928C-C10D30D64EA8}" type="datetimeFigureOut">
              <a:rPr kumimoji="1" lang="ja-JP" altLang="en-US" smtClean="0"/>
              <a:t>2015/2/22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26CF2-62CA-4C2B-A1B8-E350F92AFD1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743003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03810-B54D-4D63-928C-C10D30D64EA8}" type="datetimeFigureOut">
              <a:rPr kumimoji="1" lang="ja-JP" altLang="en-US" smtClean="0"/>
              <a:t>2015/2/22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26CF2-62CA-4C2B-A1B8-E350F92AFD1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434095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03810-B54D-4D63-928C-C10D30D64EA8}" type="datetimeFigureOut">
              <a:rPr kumimoji="1" lang="ja-JP" altLang="en-US" smtClean="0"/>
              <a:t>2015/2/22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26CF2-62CA-4C2B-A1B8-E350F92AFD1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756801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03810-B54D-4D63-928C-C10D30D64EA8}" type="datetimeFigureOut">
              <a:rPr kumimoji="1" lang="ja-JP" altLang="en-US" smtClean="0"/>
              <a:t>2015/2/22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26CF2-62CA-4C2B-A1B8-E350F92AFD1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40195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03810-B54D-4D63-928C-C10D30D64EA8}" type="datetimeFigureOut">
              <a:rPr kumimoji="1" lang="ja-JP" altLang="en-US" smtClean="0"/>
              <a:t>2015/2/22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26CF2-62CA-4C2B-A1B8-E350F92AFD1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0987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03810-B54D-4D63-928C-C10D30D64EA8}" type="datetimeFigureOut">
              <a:rPr kumimoji="1" lang="ja-JP" altLang="en-US" smtClean="0"/>
              <a:t>2015/2/22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26CF2-62CA-4C2B-A1B8-E350F92AFD1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78137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03810-B54D-4D63-928C-C10D30D64EA8}" type="datetimeFigureOut">
              <a:rPr kumimoji="1" lang="ja-JP" altLang="en-US" smtClean="0"/>
              <a:t>2015/2/22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26CF2-62CA-4C2B-A1B8-E350F92AFD1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43156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03810-B54D-4D63-928C-C10D30D64EA8}" type="datetimeFigureOut">
              <a:rPr kumimoji="1" lang="ja-JP" altLang="en-US" smtClean="0"/>
              <a:t>2015/2/22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26CF2-62CA-4C2B-A1B8-E350F92AFD1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366061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03810-B54D-4D63-928C-C10D30D64EA8}" type="datetimeFigureOut">
              <a:rPr kumimoji="1" lang="ja-JP" altLang="en-US" smtClean="0"/>
              <a:t>2015/2/22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26CF2-62CA-4C2B-A1B8-E350F92AFD1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311239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03810-B54D-4D63-928C-C10D30D64EA8}" type="datetimeFigureOut">
              <a:rPr kumimoji="1" lang="ja-JP" altLang="en-US" smtClean="0"/>
              <a:t>2015/2/22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26CF2-62CA-4C2B-A1B8-E350F92AFD1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881474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03810-B54D-4D63-928C-C10D30D64EA8}" type="datetimeFigureOut">
              <a:rPr kumimoji="1" lang="ja-JP" altLang="en-US" smtClean="0"/>
              <a:t>2015/2/22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26CF2-62CA-4C2B-A1B8-E350F92AFD1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17613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003810-B54D-4D63-928C-C10D30D64EA8}" type="datetimeFigureOut">
              <a:rPr kumimoji="1" lang="ja-JP" altLang="en-US" smtClean="0"/>
              <a:t>2015/2/22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E26CF2-62CA-4C2B-A1B8-E350F92AFD1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061314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52600" y="228600"/>
            <a:ext cx="7772400" cy="536104"/>
          </a:xfrm>
        </p:spPr>
        <p:txBody>
          <a:bodyPr>
            <a:normAutofit fontScale="90000"/>
          </a:bodyPr>
          <a:lstStyle/>
          <a:p>
            <a:r>
              <a:rPr lang="ja-JP" altLang="en-US" sz="3600" dirty="0"/>
              <a:t>品質保証の“地雷”を踏む人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524000" y="908720"/>
            <a:ext cx="9144000" cy="5949280"/>
          </a:xfrm>
        </p:spPr>
        <p:txBody>
          <a:bodyPr/>
          <a:lstStyle/>
          <a:p>
            <a:pPr marL="0" indent="0">
              <a:buNone/>
            </a:pPr>
            <a:r>
              <a:rPr lang="ja-JP" altLang="en-US" dirty="0" smtClean="0">
                <a:solidFill>
                  <a:srgbClr val="006600"/>
                </a:solidFill>
              </a:rPr>
              <a:t>品質今昔物語</a:t>
            </a:r>
            <a:endParaRPr lang="en-US" altLang="ja-JP" dirty="0" smtClean="0">
              <a:solidFill>
                <a:srgbClr val="006600"/>
              </a:solidFill>
            </a:endParaRPr>
          </a:p>
          <a:p>
            <a:pPr marL="0" indent="0">
              <a:buNone/>
            </a:pPr>
            <a:r>
              <a:rPr kumimoji="1" lang="ja-JP" altLang="en-US" dirty="0"/>
              <a:t>　</a:t>
            </a:r>
            <a:r>
              <a:rPr lang="ja-JP" altLang="en-US" dirty="0">
                <a:solidFill>
                  <a:srgbClr val="006600"/>
                </a:solidFill>
              </a:rPr>
              <a:t>今は昔</a:t>
            </a:r>
            <a:r>
              <a:rPr lang="ja-JP" altLang="en-US" dirty="0"/>
              <a:t>、ある製薬会社の生産本部の</a:t>
            </a:r>
            <a:r>
              <a:rPr lang="en-US" altLang="ja-JP" dirty="0">
                <a:solidFill>
                  <a:srgbClr val="006600"/>
                </a:solidFill>
              </a:rPr>
              <a:t>No</a:t>
            </a:r>
            <a:r>
              <a:rPr lang="ja-JP" altLang="en-US" dirty="0">
                <a:solidFill>
                  <a:srgbClr val="006600"/>
                </a:solidFill>
              </a:rPr>
              <a:t>２</a:t>
            </a:r>
            <a:r>
              <a:rPr lang="ja-JP" altLang="en-US" dirty="0"/>
              <a:t>が、工場長をし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ておった。次期、生産本部長候補の一番手であったそうな。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　ある時、その製造所で作っていた</a:t>
            </a:r>
            <a:r>
              <a:rPr lang="en-US" altLang="ja-JP" dirty="0"/>
              <a:t>10mL</a:t>
            </a:r>
            <a:r>
              <a:rPr lang="ja-JP" altLang="en-US" dirty="0"/>
              <a:t>アンプルに不溶性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異物の苦情が何件か来たそうな。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　原因を調べると不純物のようだ。保存サンプルを見ると、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「な、なんと出ておる」。ただ、ロットによっては出方が違う。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　原因は原薬の出発物質の変更に伴う</a:t>
            </a:r>
            <a:r>
              <a:rPr lang="en-US" altLang="ja-JP" dirty="0"/>
              <a:t>0.01</a:t>
            </a:r>
            <a:r>
              <a:rPr lang="ja-JP" altLang="en-US" dirty="0"/>
              <a:t>％の不純物</a:t>
            </a:r>
            <a:r>
              <a:rPr lang="ja-JP" altLang="en-US" dirty="0" err="1"/>
              <a:t>だっ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た。その不純物が製造時は量が少なく溶けていたが、経時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により、二量体になり、より溶解度が下がり、不溶性異物と</a:t>
            </a:r>
            <a:r>
              <a:rPr lang="ja-JP" altLang="en-US" dirty="0" err="1"/>
              <a:t>な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っていた。</a:t>
            </a:r>
          </a:p>
        </p:txBody>
      </p:sp>
    </p:spTree>
    <p:extLst>
      <p:ext uri="{BB962C8B-B14F-4D97-AF65-F5344CB8AC3E}">
        <p14:creationId xmlns:p14="http://schemas.microsoft.com/office/powerpoint/2010/main" val="3266648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52600" y="228600"/>
            <a:ext cx="7772400" cy="536104"/>
          </a:xfrm>
        </p:spPr>
        <p:txBody>
          <a:bodyPr>
            <a:normAutofit fontScale="90000"/>
          </a:bodyPr>
          <a:lstStyle/>
          <a:p>
            <a:r>
              <a:rPr lang="ja-JP" altLang="en-US" sz="3600" dirty="0"/>
              <a:t>品質保証の“地雷”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524000" y="908720"/>
            <a:ext cx="9144000" cy="5949280"/>
          </a:xfrm>
        </p:spPr>
        <p:txBody>
          <a:bodyPr/>
          <a:lstStyle/>
          <a:p>
            <a:pPr marL="0" indent="0">
              <a:buNone/>
            </a:pPr>
            <a:r>
              <a:rPr lang="ja-JP" altLang="en-US" dirty="0" smtClean="0">
                <a:solidFill>
                  <a:srgbClr val="006600"/>
                </a:solidFill>
              </a:rPr>
              <a:t>品質今昔物語１</a:t>
            </a:r>
            <a:endParaRPr lang="en-US" altLang="ja-JP" dirty="0" smtClean="0">
              <a:solidFill>
                <a:srgbClr val="006600"/>
              </a:solidFill>
            </a:endParaRPr>
          </a:p>
          <a:p>
            <a:pPr marL="0" indent="0">
              <a:buNone/>
            </a:pPr>
            <a:r>
              <a:rPr lang="ja-JP" altLang="en-US" dirty="0"/>
              <a:t>　不純物のない原薬ロットを使って生産を行い、物流在庫を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切り替えたそうな。土日も返上で１か月かかったとか。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　原薬出発物質変更の案内は来ておったが、評価が十分で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なかった</a:t>
            </a:r>
            <a:r>
              <a:rPr lang="ja-JP" altLang="en-US" dirty="0" err="1"/>
              <a:t>そうな</a:t>
            </a:r>
            <a:r>
              <a:rPr lang="ja-JP" altLang="en-US" dirty="0"/>
              <a:t>。その変更は</a:t>
            </a:r>
            <a:r>
              <a:rPr lang="en-US" altLang="ja-JP" dirty="0">
                <a:solidFill>
                  <a:srgbClr val="006600"/>
                </a:solidFill>
              </a:rPr>
              <a:t>No</a:t>
            </a:r>
            <a:r>
              <a:rPr lang="ja-JP" altLang="en-US" dirty="0">
                <a:solidFill>
                  <a:srgbClr val="006600"/>
                </a:solidFill>
              </a:rPr>
              <a:t>２</a:t>
            </a:r>
            <a:r>
              <a:rPr lang="ja-JP" altLang="en-US" dirty="0"/>
              <a:t>が工場長をする前の話</a:t>
            </a:r>
            <a:r>
              <a:rPr lang="ja-JP" altLang="en-US" dirty="0" err="1"/>
              <a:t>だっ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たそうな。何十ロットも廃棄になったと</a:t>
            </a:r>
            <a:r>
              <a:rPr lang="ja-JP" altLang="en-US" dirty="0" err="1"/>
              <a:t>さ</a:t>
            </a:r>
            <a:r>
              <a:rPr lang="ja-JP" altLang="en-US" dirty="0"/>
              <a:t>。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　そして、その</a:t>
            </a:r>
            <a:r>
              <a:rPr lang="en-US" altLang="ja-JP" dirty="0">
                <a:solidFill>
                  <a:srgbClr val="006600"/>
                </a:solidFill>
              </a:rPr>
              <a:t>No</a:t>
            </a:r>
            <a:r>
              <a:rPr lang="ja-JP" altLang="en-US" dirty="0">
                <a:solidFill>
                  <a:srgbClr val="006600"/>
                </a:solidFill>
              </a:rPr>
              <a:t>２</a:t>
            </a:r>
            <a:r>
              <a:rPr lang="ja-JP" altLang="en-US" dirty="0"/>
              <a:t>は工場長から異動し、出世ラインから外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れ（取締役にもなれず）、たまたま本部にいた</a:t>
            </a:r>
            <a:r>
              <a:rPr lang="en-US" altLang="ja-JP" dirty="0"/>
              <a:t>No</a:t>
            </a:r>
            <a:r>
              <a:rPr lang="ja-JP" altLang="en-US" dirty="0"/>
              <a:t>３が生産本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部長になり、取締役⇒常務取締役⇒顧問まで昇りつめたと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>
                <a:solidFill>
                  <a:srgbClr val="006600"/>
                </a:solidFill>
              </a:rPr>
              <a:t>語りつたえている</a:t>
            </a:r>
            <a:r>
              <a:rPr lang="ja-JP" altLang="en-US" dirty="0"/>
              <a:t>。</a:t>
            </a:r>
            <a:endParaRPr lang="en-US" altLang="ja-JP" dirty="0"/>
          </a:p>
          <a:p>
            <a:pPr marL="0" indent="0">
              <a:buNone/>
            </a:pP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1798915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52600" y="228600"/>
            <a:ext cx="7772400" cy="536104"/>
          </a:xfrm>
        </p:spPr>
        <p:txBody>
          <a:bodyPr>
            <a:normAutofit fontScale="90000"/>
          </a:bodyPr>
          <a:lstStyle/>
          <a:p>
            <a:r>
              <a:rPr lang="ja-JP" altLang="en-US" sz="3600" dirty="0"/>
              <a:t>品質保証の“地雷”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254035" y="908720"/>
            <a:ext cx="9771016" cy="594928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ja-JP" altLang="en-US" sz="3500" b="1" dirty="0" smtClean="0">
                <a:solidFill>
                  <a:schemeClr val="accent6">
                    <a:lumMod val="50000"/>
                  </a:schemeClr>
                </a:solidFill>
              </a:rPr>
              <a:t>品質今昔物語を品質保証の観点で考察</a:t>
            </a:r>
            <a:endParaRPr lang="en-US" altLang="ja-JP" sz="3500" b="1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marL="0" indent="0">
              <a:buNone/>
            </a:pPr>
            <a:endParaRPr lang="en-US" altLang="ja-JP" sz="1000" dirty="0" smtClean="0"/>
          </a:p>
          <a:p>
            <a:pPr marL="0" indent="0">
              <a:buNone/>
            </a:pPr>
            <a:r>
              <a:rPr lang="ja-JP" altLang="en-US" sz="3000" dirty="0" smtClean="0"/>
              <a:t>品質</a:t>
            </a:r>
            <a:r>
              <a:rPr lang="ja-JP" altLang="en-US" sz="3000" dirty="0"/>
              <a:t>トラブル</a:t>
            </a:r>
            <a:r>
              <a:rPr lang="ja-JP" altLang="en-US" sz="3000" dirty="0" smtClean="0"/>
              <a:t>は一生懸命仕事をしていても起こる。</a:t>
            </a:r>
            <a:endParaRPr lang="en-US" altLang="ja-JP" sz="3000" dirty="0" smtClean="0"/>
          </a:p>
          <a:p>
            <a:pPr marL="0" indent="0">
              <a:buNone/>
            </a:pPr>
            <a:r>
              <a:rPr lang="ja-JP" altLang="en-US" sz="3000" dirty="0" smtClean="0"/>
              <a:t>品質トラブルは先輩</a:t>
            </a:r>
            <a:r>
              <a:rPr lang="en-US" altLang="ja-JP" sz="3000" dirty="0"/>
              <a:t>/</a:t>
            </a:r>
            <a:r>
              <a:rPr lang="ja-JP" altLang="en-US" sz="3000" dirty="0" smtClean="0"/>
              <a:t>前任者が埋めた地雷みたいなもの。</a:t>
            </a:r>
            <a:endParaRPr lang="en-US" altLang="ja-JP" sz="3000" dirty="0" smtClean="0"/>
          </a:p>
          <a:p>
            <a:pPr marL="0" indent="0">
              <a:buNone/>
            </a:pPr>
            <a:r>
              <a:rPr lang="ja-JP" altLang="en-US" sz="3000" dirty="0" smtClean="0"/>
              <a:t>あるいは先輩</a:t>
            </a:r>
            <a:r>
              <a:rPr lang="en-US" altLang="ja-JP" sz="3000" dirty="0" smtClean="0"/>
              <a:t>/</a:t>
            </a:r>
            <a:r>
              <a:rPr lang="ja-JP" altLang="en-US" sz="3000" dirty="0" smtClean="0"/>
              <a:t>前任者が知っていて掘り起こさなかった</a:t>
            </a:r>
            <a:endParaRPr lang="en-US" altLang="ja-JP" sz="3000" dirty="0" smtClean="0"/>
          </a:p>
          <a:p>
            <a:pPr marL="0" indent="0">
              <a:buNone/>
            </a:pPr>
            <a:r>
              <a:rPr lang="ja-JP" altLang="en-US" sz="3000" dirty="0" smtClean="0"/>
              <a:t>地雷だったかもしれない。</a:t>
            </a:r>
            <a:endParaRPr lang="en-US" altLang="ja-JP" sz="3000" dirty="0" smtClean="0"/>
          </a:p>
          <a:p>
            <a:pPr marL="0" indent="0">
              <a:buNone/>
            </a:pPr>
            <a:r>
              <a:rPr lang="ja-JP" altLang="en-US" sz="3000" dirty="0" smtClean="0"/>
              <a:t>運が悪い人は地雷を踏むし、運が良い人は地雷を踏まない。</a:t>
            </a:r>
            <a:endParaRPr lang="en-US" altLang="ja-JP" sz="3000" dirty="0" smtClean="0"/>
          </a:p>
          <a:p>
            <a:pPr marL="0" indent="0">
              <a:buNone/>
            </a:pPr>
            <a:r>
              <a:rPr lang="ja-JP" altLang="en-US" sz="3000" dirty="0" smtClean="0"/>
              <a:t>先輩</a:t>
            </a:r>
            <a:r>
              <a:rPr lang="en-US" altLang="ja-JP" sz="3000" dirty="0" smtClean="0"/>
              <a:t>/</a:t>
            </a:r>
            <a:r>
              <a:rPr lang="ja-JP" altLang="en-US" sz="3000" dirty="0" smtClean="0"/>
              <a:t>前任者が埋めた地雷を運悪く踏んだ人を処罰している</a:t>
            </a:r>
            <a:endParaRPr lang="en-US" altLang="ja-JP" sz="3000" dirty="0" smtClean="0"/>
          </a:p>
          <a:p>
            <a:pPr marL="0" indent="0">
              <a:buNone/>
            </a:pPr>
            <a:r>
              <a:rPr lang="ja-JP" altLang="en-US" sz="3000" dirty="0" smtClean="0"/>
              <a:t>会社はいつまでたっても品質は良くならないでしょう！</a:t>
            </a:r>
            <a:endParaRPr lang="en-US" altLang="ja-JP" sz="3000" dirty="0" smtClean="0"/>
          </a:p>
          <a:p>
            <a:pPr marL="0" indent="0">
              <a:buNone/>
            </a:pPr>
            <a:endParaRPr lang="en-US" altLang="ja-JP" sz="3000" dirty="0" smtClean="0"/>
          </a:p>
          <a:p>
            <a:pPr marL="0" indent="0">
              <a:buNone/>
            </a:pPr>
            <a:r>
              <a:rPr lang="ja-JP" altLang="en-US" sz="3000" dirty="0" smtClean="0"/>
              <a:t>“</a:t>
            </a:r>
            <a:r>
              <a:rPr lang="ja-JP" altLang="en-US" sz="3000" b="1" dirty="0" smtClean="0">
                <a:solidFill>
                  <a:srgbClr val="002060"/>
                </a:solidFill>
              </a:rPr>
              <a:t>無縁坂</a:t>
            </a:r>
            <a:r>
              <a:rPr lang="ja-JP" altLang="en-US" sz="3000" dirty="0" smtClean="0"/>
              <a:t>“</a:t>
            </a:r>
            <a:endParaRPr lang="en-US" altLang="ja-JP" sz="3000" dirty="0" smtClean="0"/>
          </a:p>
          <a:p>
            <a:pPr marL="0" indent="0">
              <a:buNone/>
            </a:pPr>
            <a:r>
              <a:rPr lang="en-US" altLang="ja-JP" sz="3000" dirty="0"/>
              <a:t>『</a:t>
            </a:r>
            <a:r>
              <a:rPr lang="ja-JP" altLang="en-US" sz="3000" dirty="0">
                <a:solidFill>
                  <a:srgbClr val="002060"/>
                </a:solidFill>
              </a:rPr>
              <a:t>運がいい</a:t>
            </a:r>
            <a:r>
              <a:rPr lang="ja-JP" altLang="en-US" sz="3000" dirty="0" smtClean="0">
                <a:solidFill>
                  <a:srgbClr val="002060"/>
                </a:solidFill>
              </a:rPr>
              <a:t>とか悪いとか人</a:t>
            </a:r>
            <a:r>
              <a:rPr lang="ja-JP" altLang="en-US" sz="3000" dirty="0">
                <a:solidFill>
                  <a:srgbClr val="002060"/>
                </a:solidFill>
              </a:rPr>
              <a:t>は</a:t>
            </a:r>
            <a:r>
              <a:rPr lang="ja-JP" altLang="en-US" sz="3000" dirty="0" smtClean="0">
                <a:solidFill>
                  <a:srgbClr val="002060"/>
                </a:solidFill>
              </a:rPr>
              <a:t>時々口</a:t>
            </a:r>
            <a:r>
              <a:rPr lang="ja-JP" altLang="en-US" sz="3000" dirty="0">
                <a:solidFill>
                  <a:srgbClr val="002060"/>
                </a:solidFill>
              </a:rPr>
              <a:t>にする</a:t>
            </a:r>
            <a:r>
              <a:rPr lang="ja-JP" altLang="en-US" sz="3000" dirty="0" smtClean="0">
                <a:solidFill>
                  <a:srgbClr val="002060"/>
                </a:solidFill>
              </a:rPr>
              <a:t>けど　</a:t>
            </a:r>
            <a:endParaRPr lang="en-US" altLang="ja-JP" sz="30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ja-JP" altLang="en-US" sz="3000" dirty="0" smtClean="0">
                <a:solidFill>
                  <a:srgbClr val="002060"/>
                </a:solidFill>
              </a:rPr>
              <a:t>そう</a:t>
            </a:r>
            <a:r>
              <a:rPr lang="ja-JP" altLang="en-US" sz="3000" dirty="0">
                <a:solidFill>
                  <a:srgbClr val="002060"/>
                </a:solidFill>
              </a:rPr>
              <a:t>いうことって確かにある</a:t>
            </a:r>
            <a:r>
              <a:rPr lang="ja-JP" altLang="en-US" sz="3000" dirty="0" smtClean="0">
                <a:solidFill>
                  <a:srgbClr val="002060"/>
                </a:solidFill>
              </a:rPr>
              <a:t>と</a:t>
            </a:r>
            <a:r>
              <a:rPr lang="en-US" altLang="ja-JP" sz="3000" dirty="0" smtClean="0">
                <a:solidFill>
                  <a:srgbClr val="006600"/>
                </a:solidFill>
              </a:rPr>
              <a:t>No2</a:t>
            </a:r>
            <a:r>
              <a:rPr lang="ja-JP" altLang="en-US" sz="3000" dirty="0" smtClean="0">
                <a:solidFill>
                  <a:srgbClr val="002060"/>
                </a:solidFill>
              </a:rPr>
              <a:t>を見てて</a:t>
            </a:r>
            <a:r>
              <a:rPr lang="ja-JP" altLang="en-US" sz="3000" dirty="0">
                <a:solidFill>
                  <a:srgbClr val="002060"/>
                </a:solidFill>
              </a:rPr>
              <a:t>そう思う</a:t>
            </a:r>
            <a:r>
              <a:rPr lang="en-US" altLang="ja-JP" sz="3000" dirty="0"/>
              <a:t>』</a:t>
            </a:r>
          </a:p>
          <a:p>
            <a:pPr marL="0" indent="0">
              <a:buNone/>
            </a:pPr>
            <a:r>
              <a:rPr kumimoji="1" lang="ja-JP" altLang="en-US" dirty="0" smtClean="0"/>
              <a:t>　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262810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138</Words>
  <Application>Microsoft Office PowerPoint</Application>
  <PresentationFormat>ワイド画面</PresentationFormat>
  <Paragraphs>38</Paragraphs>
  <Slides>3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8" baseType="lpstr">
      <vt:lpstr>ＭＳ Ｐゴシック</vt:lpstr>
      <vt:lpstr>Arial</vt:lpstr>
      <vt:lpstr>Calibri</vt:lpstr>
      <vt:lpstr>Calibri Light</vt:lpstr>
      <vt:lpstr>Office テーマ</vt:lpstr>
      <vt:lpstr>品質保証の“地雷”を踏む人</vt:lpstr>
      <vt:lpstr>品質保証の“地雷”</vt:lpstr>
      <vt:lpstr>品質保証の“地雷”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品質保証の“地雷”を踏む人</dc:title>
  <dc:creator>脇坂盛雄</dc:creator>
  <cp:lastModifiedBy>脇坂盛雄</cp:lastModifiedBy>
  <cp:revision>3</cp:revision>
  <dcterms:created xsi:type="dcterms:W3CDTF">2015-02-21T15:28:00Z</dcterms:created>
  <dcterms:modified xsi:type="dcterms:W3CDTF">2015-02-21T18:31:56Z</dcterms:modified>
</cp:coreProperties>
</file>